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2767711" y="923066"/>
            <a:ext cx="226280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2" dirty="0">
                <a:latin typeface="Times New Roman"/>
                <a:cs typeface="Times New Roman"/>
              </a:rPr>
              <a:t>Phase Equilibrium Diagrams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1357406"/>
            <a:ext cx="102089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>
                <a:latin typeface="Times New Roman"/>
                <a:cs typeface="Times New Roman"/>
              </a:rPr>
              <a:t>Introduction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1787174"/>
            <a:ext cx="5987349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246" algn="just">
              <a:lnSpc>
                <a:spcPts val="1535"/>
              </a:lnSpc>
            </a:pPr>
            <a:r>
              <a:rPr sz="1400" spc="35" dirty="0">
                <a:latin typeface="Times New Roman"/>
                <a:cs typeface="Times New Roman"/>
              </a:rPr>
              <a:t>The understanding of phase diagrams for alloy systems is extremely important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because there is a strong correlation between microstructure and mechanical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>
                <a:latin typeface="Times New Roman"/>
                <a:cs typeface="Times New Roman"/>
              </a:rPr>
              <a:t>properties, and the development of microstructure of an alloy is related to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3" dirty="0">
                <a:latin typeface="Times New Roman"/>
                <a:cs typeface="Times New Roman"/>
              </a:rPr>
              <a:t>characteristics of its phase diagram. In addition, phase diagrams provide valuable</a:t>
            </a:r>
            <a:endParaRPr sz="1400">
              <a:latin typeface="Times New Roman"/>
              <a:cs typeface="Times New Roman"/>
            </a:endParaRPr>
          </a:p>
          <a:p>
            <a:pPr marL="12700" marR="729803" algn="just">
              <a:lnSpc>
                <a:spcPct val="95825"/>
              </a:lnSpc>
              <a:spcBef>
                <a:spcPts val="828"/>
              </a:spcBef>
            </a:pPr>
            <a:r>
              <a:rPr sz="1400" spc="-1" dirty="0">
                <a:latin typeface="Times New Roman"/>
                <a:cs typeface="Times New Roman"/>
              </a:rPr>
              <a:t>information about melting, casting, crystallization, and other phenomena.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3884579"/>
            <a:ext cx="88323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0" dirty="0">
                <a:latin typeface="Times New Roman"/>
                <a:cs typeface="Times New Roman"/>
              </a:rPr>
              <a:t>Definitions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315871"/>
            <a:ext cx="5999339" cy="816355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b="1" spc="11" dirty="0">
                <a:latin typeface="Times New Roman"/>
                <a:cs typeface="Times New Roman"/>
              </a:rPr>
              <a:t>Component: </a:t>
            </a:r>
            <a:r>
              <a:rPr sz="1400" spc="11" dirty="0">
                <a:latin typeface="Times New Roman"/>
                <a:cs typeface="Times New Roman"/>
              </a:rPr>
              <a:t>chemically recognizable species (Fe and C in carbon steel, H</a:t>
            </a:r>
            <a:r>
              <a:rPr sz="1350" spc="11" baseline="-9662" dirty="0">
                <a:latin typeface="Times New Roman"/>
                <a:cs typeface="Times New Roman"/>
              </a:rPr>
              <a:t>2</a:t>
            </a:r>
            <a:r>
              <a:rPr sz="1400" spc="11" dirty="0">
                <a:latin typeface="Times New Roman"/>
                <a:cs typeface="Times New Roman"/>
              </a:rPr>
              <a:t>O and</a:t>
            </a:r>
            <a:endParaRPr sz="1400">
              <a:latin typeface="Times New Roman"/>
              <a:cs typeface="Times New Roman"/>
            </a:endParaRPr>
          </a:p>
          <a:p>
            <a:pPr marL="12700" marR="11214">
              <a:lnSpc>
                <a:spcPts val="2410"/>
              </a:lnSpc>
              <a:spcBef>
                <a:spcPts val="129"/>
              </a:spcBef>
            </a:pPr>
            <a:r>
              <a:rPr sz="1400" spc="26" dirty="0">
                <a:latin typeface="Times New Roman"/>
                <a:cs typeface="Times New Roman"/>
              </a:rPr>
              <a:t>NaCl in salted water). A binary alloy contains two components, a ternary alloy contains three, etc.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363113"/>
            <a:ext cx="5990159" cy="17368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515" algn="just">
              <a:lnSpc>
                <a:spcPts val="1535"/>
              </a:lnSpc>
            </a:pPr>
            <a:r>
              <a:rPr sz="1400" b="1" spc="-4" dirty="0">
                <a:latin typeface="Times New Roman"/>
                <a:cs typeface="Times New Roman"/>
              </a:rPr>
              <a:t>P</a:t>
            </a:r>
            <a:r>
              <a:rPr sz="1400" b="1" spc="0" dirty="0">
                <a:latin typeface="Times New Roman"/>
                <a:cs typeface="Times New Roman"/>
              </a:rPr>
              <a:t>h</a:t>
            </a:r>
            <a:r>
              <a:rPr sz="1400" b="1" spc="4" dirty="0">
                <a:latin typeface="Times New Roman"/>
                <a:cs typeface="Times New Roman"/>
              </a:rPr>
              <a:t>ase</a:t>
            </a:r>
            <a:r>
              <a:rPr sz="1400" b="1" spc="0" dirty="0">
                <a:latin typeface="Times New Roman"/>
                <a:cs typeface="Times New Roman"/>
              </a:rPr>
              <a:t>:  </a:t>
            </a:r>
            <a:r>
              <a:rPr sz="1400" b="1" spc="5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  </a:t>
            </a:r>
            <a:r>
              <a:rPr sz="1400" spc="6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io</a:t>
            </a:r>
            <a:r>
              <a:rPr sz="1400" spc="0" dirty="0">
                <a:latin typeface="Times New Roman"/>
                <a:cs typeface="Times New Roman"/>
              </a:rPr>
              <a:t>n  </a:t>
            </a:r>
            <a:r>
              <a:rPr sz="1400" spc="5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  </a:t>
            </a:r>
            <a:r>
              <a:rPr sz="1400" spc="6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  </a:t>
            </a:r>
            <a:r>
              <a:rPr sz="1400" spc="5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19" dirty="0">
                <a:latin typeface="Times New Roman"/>
                <a:cs typeface="Times New Roman"/>
              </a:rPr>
              <a:t>y</a:t>
            </a:r>
            <a:r>
              <a:rPr sz="1400" spc="4" dirty="0">
                <a:latin typeface="Times New Roman"/>
                <a:cs typeface="Times New Roman"/>
              </a:rPr>
              <a:t>st</a:t>
            </a:r>
            <a:r>
              <a:rPr sz="1400" spc="0" dirty="0">
                <a:latin typeface="Times New Roman"/>
                <a:cs typeface="Times New Roman"/>
              </a:rPr>
              <a:t>em  </a:t>
            </a:r>
            <a:r>
              <a:rPr sz="1400" spc="3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th</a:t>
            </a:r>
            <a:r>
              <a:rPr sz="1400" spc="0" dirty="0">
                <a:latin typeface="Times New Roman"/>
                <a:cs typeface="Times New Roman"/>
              </a:rPr>
              <a:t>at  </a:t>
            </a:r>
            <a:r>
              <a:rPr sz="1400" spc="5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as  </a:t>
            </a:r>
            <a:r>
              <a:rPr sz="1400" spc="5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rm  </a:t>
            </a:r>
            <a:r>
              <a:rPr sz="1400" spc="3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ph</a:t>
            </a:r>
            <a:r>
              <a:rPr sz="1400" spc="-19" dirty="0">
                <a:latin typeface="Times New Roman"/>
                <a:cs typeface="Times New Roman"/>
              </a:rPr>
              <a:t>y</a:t>
            </a:r>
            <a:r>
              <a:rPr sz="1400" spc="4" dirty="0">
                <a:latin typeface="Times New Roman"/>
                <a:cs typeface="Times New Roman"/>
              </a:rPr>
              <a:t>si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al  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  </a:t>
            </a:r>
            <a:r>
              <a:rPr sz="1400" spc="5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cal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725"/>
              </a:spcBef>
            </a:pPr>
            <a:r>
              <a:rPr sz="1400" spc="2" dirty="0">
                <a:latin typeface="Times New Roman"/>
                <a:cs typeface="Times New Roman"/>
              </a:rPr>
              <a:t>characteristics. Two distinct phases in a system have distinct physical </a:t>
            </a:r>
            <a:r>
              <a:rPr sz="1400" b="1" spc="2" dirty="0">
                <a:latin typeface="Times New Roman"/>
                <a:cs typeface="Times New Roman"/>
              </a:rPr>
              <a:t>or </a:t>
            </a:r>
            <a:r>
              <a:rPr sz="1400" spc="2" dirty="0">
                <a:latin typeface="Times New Roman"/>
                <a:cs typeface="Times New Roman"/>
              </a:rPr>
              <a:t>chemical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3" dirty="0">
                <a:latin typeface="Times New Roman"/>
                <a:cs typeface="Times New Roman"/>
              </a:rPr>
              <a:t>characteristics (e.g. water and ice) and are separated from each other by definite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7"/>
              </a:lnSpc>
              <a:spcBef>
                <a:spcPts val="806"/>
              </a:spcBef>
            </a:pPr>
            <a:r>
              <a:rPr sz="1400" b="1" i="1" spc="1" dirty="0">
                <a:latin typeface="Times New Roman"/>
                <a:cs typeface="Times New Roman"/>
              </a:rPr>
              <a:t>phase boundaries</a:t>
            </a:r>
            <a:r>
              <a:rPr sz="1400" spc="1" dirty="0">
                <a:latin typeface="Times New Roman"/>
                <a:cs typeface="Times New Roman"/>
              </a:rPr>
              <a:t>. A phase may contain one or more components. A single-phase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10"/>
              </a:spcBef>
            </a:pPr>
            <a:r>
              <a:rPr sz="1400" spc="12" dirty="0">
                <a:latin typeface="Times New Roman"/>
                <a:cs typeface="Times New Roman"/>
              </a:rPr>
              <a:t>system is called </a:t>
            </a:r>
            <a:r>
              <a:rPr sz="1400" b="1" spc="12" dirty="0">
                <a:latin typeface="Times New Roman"/>
                <a:cs typeface="Times New Roman"/>
              </a:rPr>
              <a:t>homogeneous</a:t>
            </a:r>
            <a:r>
              <a:rPr sz="1400" spc="12" dirty="0">
                <a:latin typeface="Times New Roman"/>
                <a:cs typeface="Times New Roman"/>
              </a:rPr>
              <a:t>, systems with two or more phases are </a:t>
            </a:r>
            <a:r>
              <a:rPr sz="1400" b="1" spc="12" dirty="0">
                <a:latin typeface="Times New Roman"/>
                <a:cs typeface="Times New Roman"/>
              </a:rPr>
              <a:t>mixtures </a:t>
            </a:r>
            <a:r>
              <a:rPr sz="1400" spc="12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2700" marR="4215313" algn="just">
              <a:lnSpc>
                <a:spcPct val="95825"/>
              </a:lnSpc>
              <a:spcBef>
                <a:spcPts val="834"/>
              </a:spcBef>
            </a:pPr>
            <a:r>
              <a:rPr sz="1400" b="1" spc="-2" dirty="0">
                <a:latin typeface="Times New Roman"/>
                <a:cs typeface="Times New Roman"/>
              </a:rPr>
              <a:t>heterogeneous </a:t>
            </a:r>
            <a:r>
              <a:rPr sz="1400" spc="-2" dirty="0">
                <a:latin typeface="Times New Roman"/>
                <a:cs typeface="Times New Roman"/>
              </a:rPr>
              <a:t>systems.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330978"/>
            <a:ext cx="333541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Solvent</a:t>
            </a:r>
            <a:r>
              <a:rPr sz="1400" spc="-1" dirty="0">
                <a:latin typeface="Times New Roman"/>
                <a:cs typeface="Times New Roman"/>
              </a:rPr>
              <a:t>: host or major component in solution,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763794"/>
            <a:ext cx="193429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Solute: </a:t>
            </a:r>
            <a:r>
              <a:rPr sz="1400" spc="-1" dirty="0">
                <a:latin typeface="Times New Roman"/>
                <a:cs typeface="Times New Roman"/>
              </a:rPr>
              <a:t>minor component.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98134"/>
            <a:ext cx="5999450" cy="8163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41" dirty="0">
                <a:latin typeface="Times New Roman"/>
                <a:cs typeface="Times New Roman"/>
              </a:rPr>
              <a:t>Solubility Limit: </a:t>
            </a:r>
            <a:r>
              <a:rPr sz="1400" spc="41" dirty="0">
                <a:latin typeface="Times New Roman"/>
                <a:cs typeface="Times New Roman"/>
              </a:rPr>
              <a:t>Solubility Limit of a component in a phase is the maximum</a:t>
            </a:r>
            <a:endParaRPr sz="1400">
              <a:latin typeface="Times New Roman"/>
              <a:cs typeface="Times New Roman"/>
            </a:endParaRPr>
          </a:p>
          <a:p>
            <a:pPr marL="12700" marR="13734">
              <a:lnSpc>
                <a:spcPts val="2410"/>
              </a:lnSpc>
              <a:spcBef>
                <a:spcPts val="223"/>
              </a:spcBef>
            </a:pPr>
            <a:r>
              <a:rPr sz="1400" spc="29" dirty="0">
                <a:latin typeface="Times New Roman"/>
                <a:cs typeface="Times New Roman"/>
              </a:rPr>
              <a:t>amount of the component that can be dissolved in it (e.g. alcohol has unlimited solubility in  water, sugar  has  a limited solubility, oil  is  insoluble). The same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902004" y="920018"/>
            <a:ext cx="5994810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0" dirty="0">
                <a:latin typeface="Times New Roman"/>
                <a:cs typeface="Times New Roman"/>
              </a:rPr>
              <a:t>concepts apply to solid phases: Cu and Ni are mutually soluble in any amount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>
                <a:latin typeface="Times New Roman"/>
                <a:cs typeface="Times New Roman"/>
              </a:rPr>
              <a:t>(unlimited solid solubility), while C has a limited solubility in Fe.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660682"/>
            <a:ext cx="5985663" cy="14305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375" algn="just">
              <a:lnSpc>
                <a:spcPts val="1535"/>
              </a:lnSpc>
            </a:pPr>
            <a:r>
              <a:rPr sz="1400" spc="36" dirty="0">
                <a:latin typeface="Times New Roman"/>
                <a:cs typeface="Times New Roman"/>
              </a:rPr>
              <a:t>For many alloy systems and at some specific temperature, there is a maximum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2" dirty="0">
                <a:latin typeface="Times New Roman"/>
                <a:cs typeface="Times New Roman"/>
              </a:rPr>
              <a:t>concentration of solute atoms that may dissolve in the solvent to form a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1"/>
              </a:spcBef>
            </a:pPr>
            <a:r>
              <a:rPr sz="1400" spc="0" dirty="0">
                <a:latin typeface="Times New Roman"/>
                <a:cs typeface="Times New Roman"/>
              </a:rPr>
              <a:t>solution; this is called a </a:t>
            </a:r>
            <a:r>
              <a:rPr sz="1400" b="1" spc="0" dirty="0">
                <a:latin typeface="Times New Roman"/>
                <a:cs typeface="Times New Roman"/>
              </a:rPr>
              <a:t>solubility limit. </a:t>
            </a:r>
            <a:r>
              <a:rPr sz="1400" spc="0" dirty="0">
                <a:latin typeface="Times New Roman"/>
                <a:cs typeface="Times New Roman"/>
              </a:rPr>
              <a:t>The addition of solute in excess of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9" dirty="0">
                <a:latin typeface="Times New Roman"/>
                <a:cs typeface="Times New Roman"/>
              </a:rPr>
              <a:t>solubility limit results in the formation of another solid solution or compound that</a:t>
            </a:r>
            <a:endParaRPr sz="1400">
              <a:latin typeface="Times New Roman"/>
              <a:cs typeface="Times New Roman"/>
            </a:endParaRPr>
          </a:p>
          <a:p>
            <a:pPr marL="12700" marR="3255728" algn="just">
              <a:lnSpc>
                <a:spcPct val="95825"/>
              </a:lnSpc>
              <a:spcBef>
                <a:spcPts val="841"/>
              </a:spcBef>
            </a:pPr>
            <a:r>
              <a:rPr sz="1400" spc="-1" dirty="0">
                <a:latin typeface="Times New Roman"/>
                <a:cs typeface="Times New Roman"/>
              </a:rPr>
              <a:t>has a distinctly different composition.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3320699"/>
            <a:ext cx="5987683" cy="265760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580" algn="just">
              <a:lnSpc>
                <a:spcPts val="1535"/>
              </a:lnSpc>
            </a:pPr>
            <a:r>
              <a:rPr sz="1400" b="1" spc="9" dirty="0">
                <a:latin typeface="Times New Roman"/>
                <a:cs typeface="Times New Roman"/>
              </a:rPr>
              <a:t>Microstructure: </a:t>
            </a:r>
            <a:r>
              <a:rPr sz="1400" spc="9" dirty="0">
                <a:latin typeface="Times New Roman"/>
                <a:cs typeface="Times New Roman"/>
              </a:rPr>
              <a:t>The properties of an alloy depend not only on proportions of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1" dirty="0">
                <a:latin typeface="Times New Roman"/>
                <a:cs typeface="Times New Roman"/>
              </a:rPr>
              <a:t>phases but also on how they are arranged structurally at the microscopic level.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Microstructure  is  subject  to  direct  microscopic  observation  using  optical  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electron  microscopes.  In  metal  alloys,  microstructure  is  characterized  by 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number of phases present, their proportions, and the manner in which they are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4" dirty="0">
                <a:latin typeface="Times New Roman"/>
                <a:cs typeface="Times New Roman"/>
              </a:rPr>
              <a:t>distributed or arranged. The microstructure of an alloy depends on such variables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as the alloying elements present, their concentrations, and the heat treatment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5" dirty="0">
                <a:latin typeface="Times New Roman"/>
                <a:cs typeface="Times New Roman"/>
              </a:rPr>
              <a:t>alloy (i.e., the temperature, the heating time at temperature, and the rate of cooling</a:t>
            </a:r>
            <a:endParaRPr sz="1400">
              <a:latin typeface="Times New Roman"/>
              <a:cs typeface="Times New Roman"/>
            </a:endParaRPr>
          </a:p>
          <a:p>
            <a:pPr marL="12700" marR="4393212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>
                <a:latin typeface="Times New Roman"/>
                <a:cs typeface="Times New Roman"/>
              </a:rPr>
              <a:t>to room temperature).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644797"/>
            <a:ext cx="270599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>
                <a:latin typeface="Times New Roman"/>
                <a:cs typeface="Times New Roman"/>
              </a:rPr>
              <a:t>Equilibrium and Metastable States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076089"/>
            <a:ext cx="5995554" cy="51041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>
                <a:latin typeface="Times New Roman"/>
                <a:cs typeface="Times New Roman"/>
              </a:rPr>
              <a:t>A system is at </a:t>
            </a:r>
            <a:r>
              <a:rPr sz="1400" b="1" spc="22" dirty="0">
                <a:latin typeface="Times New Roman"/>
                <a:cs typeface="Times New Roman"/>
              </a:rPr>
              <a:t>equilibrium </a:t>
            </a:r>
            <a:r>
              <a:rPr sz="1400" spc="22" dirty="0">
                <a:latin typeface="Times New Roman"/>
                <a:cs typeface="Times New Roman"/>
              </a:rPr>
              <a:t>if at constant temperature, pressure and composition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8"/>
              </a:spcBef>
            </a:pPr>
            <a:r>
              <a:rPr sz="1400" spc="-1" dirty="0">
                <a:latin typeface="Times New Roman"/>
                <a:cs typeface="Times New Roman"/>
              </a:rPr>
              <a:t>the system is stable, not changing with time.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817134"/>
            <a:ext cx="5988692" cy="11226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867" algn="just">
              <a:lnSpc>
                <a:spcPts val="1535"/>
              </a:lnSpc>
            </a:pPr>
            <a:r>
              <a:rPr sz="1400" spc="45" dirty="0">
                <a:latin typeface="Times New Roman"/>
                <a:cs typeface="Times New Roman"/>
              </a:rPr>
              <a:t>Equilibrium is the state that is achieved given sufficient time. But the time to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spc="1" dirty="0">
                <a:latin typeface="Times New Roman"/>
                <a:cs typeface="Times New Roman"/>
              </a:rPr>
              <a:t>achieve equilibrium may be very long (the kinetics can be slow) that a state along the path to the equilibrium may appear to be stable. This is called a </a:t>
            </a:r>
            <a:r>
              <a:rPr sz="1400" b="1" spc="1" dirty="0">
                <a:latin typeface="Times New Roman"/>
                <a:cs typeface="Times New Roman"/>
              </a:rPr>
              <a:t>metastable state</a:t>
            </a:r>
            <a:r>
              <a:rPr sz="1400" spc="1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0018"/>
            <a:ext cx="5989347" cy="26577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2086" algn="just">
              <a:lnSpc>
                <a:spcPts val="1535"/>
              </a:lnSpc>
            </a:pPr>
            <a:r>
              <a:rPr sz="1400" spc="12" dirty="0">
                <a:latin typeface="Times New Roman"/>
                <a:cs typeface="Times New Roman"/>
              </a:rPr>
              <a:t>It is often the case, especially in solid systems, that a state of equilibrium is never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-1" dirty="0">
                <a:latin typeface="Times New Roman"/>
                <a:cs typeface="Times New Roman"/>
              </a:rPr>
              <a:t>completely achieved because the rate of approach to equilibrium is extremely slow;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6"/>
              </a:spcBef>
            </a:pPr>
            <a:r>
              <a:rPr sz="1400" spc="3" dirty="0">
                <a:latin typeface="Times New Roman"/>
                <a:cs typeface="Times New Roman"/>
              </a:rPr>
              <a:t>such a system is said to be in a nonequilibrium or </a:t>
            </a:r>
            <a:r>
              <a:rPr sz="1400" b="1" spc="3" dirty="0">
                <a:latin typeface="Times New Roman"/>
                <a:cs typeface="Times New Roman"/>
              </a:rPr>
              <a:t>metastable </a:t>
            </a:r>
            <a:r>
              <a:rPr sz="1400" spc="3" dirty="0">
                <a:latin typeface="Times New Roman"/>
                <a:cs typeface="Times New Roman"/>
              </a:rPr>
              <a:t>state. Often,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1" dirty="0">
                <a:latin typeface="Times New Roman"/>
                <a:cs typeface="Times New Roman"/>
              </a:rPr>
              <a:t>metastable structures are of more practical significance than equilibrium ones.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x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pl</a:t>
            </a:r>
            <a:r>
              <a:rPr sz="1400" spc="0" dirty="0">
                <a:latin typeface="Times New Roman"/>
                <a:cs typeface="Times New Roman"/>
              </a:rPr>
              <a:t>e, 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l 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 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inu</a:t>
            </a:r>
            <a:r>
              <a:rPr sz="1400" spc="0" dirty="0">
                <a:latin typeface="Times New Roman"/>
                <a:cs typeface="Times New Roman"/>
              </a:rPr>
              <a:t>m 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1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lo</a:t>
            </a:r>
            <a:r>
              <a:rPr sz="1400" spc="-19" dirty="0">
                <a:latin typeface="Times New Roman"/>
                <a:cs typeface="Times New Roman"/>
              </a:rPr>
              <a:t>y</a:t>
            </a:r>
            <a:r>
              <a:rPr sz="1400" spc="0" dirty="0">
                <a:latin typeface="Times New Roman"/>
                <a:cs typeface="Times New Roman"/>
              </a:rPr>
              <a:t>s   re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y 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 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th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r 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st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4" dirty="0">
                <a:latin typeface="Times New Roman"/>
                <a:cs typeface="Times New Roman"/>
              </a:rPr>
              <a:t>gt</a:t>
            </a:r>
            <a:r>
              <a:rPr sz="1400" spc="0" dirty="0">
                <a:latin typeface="Times New Roman"/>
                <a:cs typeface="Times New Roman"/>
              </a:rPr>
              <a:t>h 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 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development of metastable microstructures during carefully designed heat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treatments. Thus it is important to understand not only equilibrium states 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7" dirty="0">
                <a:latin typeface="Times New Roman"/>
                <a:cs typeface="Times New Roman"/>
              </a:rPr>
              <a:t>structures, but also the speed or rate at which they are established and the factors</a:t>
            </a:r>
            <a:endParaRPr sz="1400">
              <a:latin typeface="Times New Roman"/>
              <a:cs typeface="Times New Roman"/>
            </a:endParaRPr>
          </a:p>
          <a:p>
            <a:pPr marL="12700" marR="4617048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>
                <a:latin typeface="Times New Roman"/>
                <a:cs typeface="Times New Roman"/>
              </a:rPr>
              <a:t>that affect the rate.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244243"/>
            <a:ext cx="118422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0" dirty="0">
                <a:latin typeface="Times New Roman"/>
                <a:cs typeface="Times New Roman"/>
              </a:rPr>
              <a:t>Phase diagram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675535"/>
            <a:ext cx="5987955" cy="17371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060" algn="just">
              <a:lnSpc>
                <a:spcPts val="1535"/>
              </a:lnSpc>
            </a:pPr>
            <a:r>
              <a:rPr sz="1400" spc="9" dirty="0">
                <a:latin typeface="Times New Roman"/>
                <a:cs typeface="Times New Roman"/>
              </a:rPr>
              <a:t>A phase diagram is a graphical representation of the combinations of temperature,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pressure, composition, or other variables for which specific phases exist 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1" dirty="0">
                <a:latin typeface="Times New Roman"/>
                <a:cs typeface="Times New Roman"/>
              </a:rPr>
              <a:t>equilibrium. A phase diagrams show what phases exist at equilibrium and what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1" dirty="0">
                <a:latin typeface="Times New Roman"/>
                <a:cs typeface="Times New Roman"/>
              </a:rPr>
              <a:t>phase transformations we can expect when we change one of the parameters of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3"/>
              </a:spcBef>
            </a:pPr>
            <a:r>
              <a:rPr sz="1400" spc="6" dirty="0">
                <a:latin typeface="Times New Roman"/>
                <a:cs typeface="Times New Roman"/>
              </a:rPr>
              <a:t>system (T, P, composition). We will discuss phase diagrams for binary alloys only</a:t>
            </a:r>
            <a:endParaRPr sz="1400">
              <a:latin typeface="Times New Roman"/>
              <a:cs typeface="Times New Roman"/>
            </a:endParaRPr>
          </a:p>
          <a:p>
            <a:pPr marL="12700" marR="1752511" algn="just">
              <a:lnSpc>
                <a:spcPct val="95825"/>
              </a:lnSpc>
              <a:spcBef>
                <a:spcPts val="843"/>
              </a:spcBef>
            </a:pPr>
            <a:r>
              <a:rPr sz="1400" spc="-1" dirty="0">
                <a:latin typeface="Times New Roman"/>
                <a:cs typeface="Times New Roman"/>
              </a:rPr>
              <a:t>and will assume pressure to be constant at one atmosphere.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644797"/>
            <a:ext cx="184859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2" dirty="0">
                <a:latin typeface="Times New Roman"/>
                <a:cs typeface="Times New Roman"/>
              </a:rPr>
              <a:t>Binary Phase Diagrams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076089"/>
            <a:ext cx="5997122" cy="112458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1" dirty="0">
                <a:latin typeface="Times New Roman"/>
                <a:cs typeface="Times New Roman"/>
              </a:rPr>
              <a:t>A common type of phase diagram is one in which temperature and compositions</a:t>
            </a:r>
            <a:endParaRPr sz="1400">
              <a:latin typeface="Times New Roman"/>
              <a:cs typeface="Times New Roman"/>
            </a:endParaRPr>
          </a:p>
          <a:p>
            <a:pPr marL="12700" marR="12170">
              <a:lnSpc>
                <a:spcPts val="1609"/>
              </a:lnSpc>
              <a:spcBef>
                <a:spcPts val="728"/>
              </a:spcBef>
            </a:pPr>
            <a:r>
              <a:rPr sz="1400" spc="30" dirty="0">
                <a:latin typeface="Times New Roman"/>
                <a:cs typeface="Times New Roman"/>
              </a:rPr>
              <a:t>are variable parameters and pressure is held constant—normally 1 atm. If more </a:t>
            </a:r>
            <a:endParaRPr sz="1400">
              <a:latin typeface="Times New Roman"/>
              <a:cs typeface="Times New Roman"/>
            </a:endParaRPr>
          </a:p>
          <a:p>
            <a:pPr marL="12700" marR="12170">
              <a:lnSpc>
                <a:spcPts val="1609"/>
              </a:lnSpc>
              <a:spcBef>
                <a:spcPts val="801"/>
              </a:spcBef>
            </a:pPr>
            <a:r>
              <a:rPr sz="1400" spc="13" dirty="0">
                <a:latin typeface="Times New Roman"/>
                <a:cs typeface="Times New Roman"/>
              </a:rPr>
              <a:t>than two components are present, phase diagrams become extremely complicated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841"/>
              </a:spcBef>
            </a:pPr>
            <a:r>
              <a:rPr sz="1400" spc="0" dirty="0">
                <a:latin typeface="Times New Roman"/>
                <a:cs typeface="Times New Roman"/>
              </a:rPr>
              <a:t>and difficult to represent.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902004" y="920018"/>
            <a:ext cx="5990694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>
                <a:latin typeface="Times New Roman"/>
                <a:cs typeface="Times New Roman"/>
              </a:rPr>
              <a:t>An  explanation  of  the  principles  governing,  and  the  interpretation  of,  phase</a:t>
            </a:r>
            <a:endParaRPr sz="1400">
              <a:latin typeface="Times New Roman"/>
              <a:cs typeface="Times New Roman"/>
            </a:endParaRPr>
          </a:p>
          <a:p>
            <a:pPr marL="12700" marR="8717">
              <a:lnSpc>
                <a:spcPts val="2410"/>
              </a:lnSpc>
              <a:spcBef>
                <a:spcPts val="223"/>
              </a:spcBef>
            </a:pPr>
            <a:r>
              <a:rPr sz="1400" spc="1" dirty="0">
                <a:latin typeface="Times New Roman"/>
                <a:cs typeface="Times New Roman"/>
              </a:rPr>
              <a:t>diagrams can be demonstrated using binary alloys even though most alloys contain more than two components.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967006"/>
            <a:ext cx="5988236" cy="14309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678" algn="just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B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ary 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ph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9" dirty="0">
                <a:latin typeface="Times New Roman"/>
                <a:cs typeface="Times New Roman"/>
              </a:rPr>
              <a:t>a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are 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at 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re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re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  </a:t>
            </a:r>
            <a:r>
              <a:rPr sz="1400" spc="4" dirty="0">
                <a:latin typeface="Times New Roman"/>
                <a:cs typeface="Times New Roman"/>
              </a:rPr>
              <a:t> 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ns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4" dirty="0">
                <a:latin typeface="Times New Roman"/>
                <a:cs typeface="Times New Roman"/>
              </a:rPr>
              <a:t>ip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-9" dirty="0">
                <a:latin typeface="Times New Roman"/>
                <a:cs typeface="Times New Roman"/>
              </a:rPr>
              <a:t>ee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temperature and the compositions and quantities of phases at equilibrium, which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>
                <a:latin typeface="Times New Roman"/>
                <a:cs typeface="Times New Roman"/>
              </a:rPr>
              <a:t>influence the microstructure of an alloy. Binary phase diagrams are helpful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3" dirty="0">
                <a:latin typeface="Times New Roman"/>
                <a:cs typeface="Times New Roman"/>
              </a:rPr>
              <a:t>predicting  phase transformations  and  the  resulting  microstructures,  which  may</a:t>
            </a:r>
            <a:endParaRPr sz="1400">
              <a:latin typeface="Times New Roman"/>
              <a:cs typeface="Times New Roman"/>
            </a:endParaRPr>
          </a:p>
          <a:p>
            <a:pPr marL="12700" marR="2662729" algn="just">
              <a:lnSpc>
                <a:spcPct val="95825"/>
              </a:lnSpc>
              <a:spcBef>
                <a:spcPts val="833"/>
              </a:spcBef>
            </a:pPr>
            <a:r>
              <a:rPr sz="1400" spc="0" dirty="0">
                <a:latin typeface="Times New Roman"/>
                <a:cs typeface="Times New Roman"/>
              </a:rPr>
              <a:t>have equilibrium or nonequilibrium character.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064411"/>
            <a:ext cx="227315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2" dirty="0">
                <a:latin typeface="Times New Roman"/>
                <a:cs typeface="Times New Roman"/>
              </a:rPr>
              <a:t>Binary Isomorphous Systems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495703"/>
            <a:ext cx="5996815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5" dirty="0">
                <a:latin typeface="Times New Roman"/>
                <a:cs typeface="Times New Roman"/>
              </a:rPr>
              <a:t>In </a:t>
            </a:r>
            <a:r>
              <a:rPr sz="1400" b="1" i="1" spc="5" dirty="0">
                <a:latin typeface="Times New Roman"/>
                <a:cs typeface="Times New Roman"/>
              </a:rPr>
              <a:t>isomorphous system</a:t>
            </a:r>
            <a:r>
              <a:rPr sz="1400" spc="5" dirty="0">
                <a:latin typeface="Times New Roman"/>
                <a:cs typeface="Times New Roman"/>
              </a:rPr>
              <a:t>, there is a complete solid solubility of the two components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>
                <a:latin typeface="Times New Roman"/>
                <a:cs typeface="Times New Roman"/>
              </a:rPr>
              <a:t>(both in the liquid and solid phases).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235097"/>
            <a:ext cx="5990552" cy="26577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681" algn="just">
              <a:lnSpc>
                <a:spcPts val="1535"/>
              </a:lnSpc>
            </a:pPr>
            <a:r>
              <a:rPr sz="1400" spc="1" dirty="0">
                <a:latin typeface="Times New Roman"/>
                <a:cs typeface="Times New Roman"/>
              </a:rPr>
              <a:t>Possibly the easiest example of binary phase diagram to understand and interpret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0" dirty="0">
                <a:latin typeface="Times New Roman"/>
                <a:cs typeface="Times New Roman"/>
              </a:rPr>
              <a:t>the phase diagram of copper–nickel system. Temperature is plotted along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0" dirty="0">
                <a:latin typeface="Times New Roman"/>
                <a:cs typeface="Times New Roman"/>
              </a:rPr>
              <a:t>ordinate,  and  the  abscissa  represents  the  composition  of  the  alloy,  in  weight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22" dirty="0">
                <a:latin typeface="Times New Roman"/>
                <a:cs typeface="Times New Roman"/>
              </a:rPr>
              <a:t>percent (bottom) and atom percent (top) of nickel. The composition ranges from</a:t>
            </a:r>
            <a:endParaRPr sz="1400">
              <a:latin typeface="Times New Roman"/>
              <a:cs typeface="Times New Roman"/>
            </a:endParaRPr>
          </a:p>
          <a:p>
            <a:pPr marL="12700" marR="2699" algn="just">
              <a:lnSpc>
                <a:spcPts val="1609"/>
              </a:lnSpc>
              <a:spcBef>
                <a:spcPts val="831"/>
              </a:spcBef>
            </a:pPr>
            <a:r>
              <a:rPr sz="1400" spc="1" dirty="0">
                <a:latin typeface="Times New Roman"/>
                <a:cs typeface="Times New Roman"/>
              </a:rPr>
              <a:t>0 wt% Ni (100 wt% Cu) on the far left horizontal extreme to 100 wt% Ni (0 wt% </a:t>
            </a:r>
            <a:endParaRPr sz="1400">
              <a:latin typeface="Times New Roman"/>
              <a:cs typeface="Times New Roman"/>
            </a:endParaRPr>
          </a:p>
          <a:p>
            <a:pPr marL="12700" marR="2699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Cu) on the right. Three different phase regions, or fields, appear on the diagram, a </a:t>
            </a:r>
            <a:endParaRPr sz="1400">
              <a:latin typeface="Times New Roman"/>
              <a:cs typeface="Times New Roman"/>
            </a:endParaRPr>
          </a:p>
          <a:p>
            <a:pPr marL="12700" marR="2699" algn="just">
              <a:lnSpc>
                <a:spcPts val="1614"/>
              </a:lnSpc>
              <a:spcBef>
                <a:spcPts val="806"/>
              </a:spcBef>
            </a:pP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(</a:t>
            </a:r>
            <a:r>
              <a:rPr sz="1400" i="1" spc="-4" dirty="0">
                <a:latin typeface="Times New Roman"/>
                <a:cs typeface="Times New Roman"/>
              </a:rPr>
              <a:t>α</a:t>
            </a:r>
            <a:r>
              <a:rPr sz="1400" spc="0" dirty="0">
                <a:latin typeface="Times New Roman"/>
                <a:cs typeface="Times New Roman"/>
              </a:rPr>
              <a:t>)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0" dirty="0">
                <a:latin typeface="Times New Roman"/>
                <a:cs typeface="Times New Roman"/>
              </a:rPr>
              <a:t>,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q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9" dirty="0">
                <a:latin typeface="Times New Roman"/>
                <a:cs typeface="Times New Roman"/>
              </a:rPr>
              <a:t>(</a:t>
            </a:r>
            <a:r>
              <a:rPr sz="1400" i="1" spc="-1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)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0" dirty="0">
                <a:latin typeface="Times New Roman"/>
                <a:cs typeface="Times New Roman"/>
              </a:rPr>
              <a:t>,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19" dirty="0">
                <a:latin typeface="Times New Roman"/>
                <a:cs typeface="Times New Roman"/>
              </a:rPr>
              <a:t>o</a:t>
            </a:r>
            <a:r>
              <a:rPr sz="1400" spc="-9" dirty="0">
                <a:latin typeface="Times New Roman"/>
                <a:cs typeface="Times New Roman"/>
              </a:rPr>
              <a:t>-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(</a:t>
            </a:r>
            <a:r>
              <a:rPr sz="1400" i="1" spc="4" dirty="0">
                <a:latin typeface="Times New Roman"/>
                <a:cs typeface="Times New Roman"/>
              </a:rPr>
              <a:t>S</a:t>
            </a:r>
            <a:r>
              <a:rPr sz="1400" i="1" spc="0" dirty="0">
                <a:latin typeface="Times New Roman"/>
                <a:cs typeface="Times New Roman"/>
              </a:rPr>
              <a:t>-</a:t>
            </a:r>
            <a:r>
              <a:rPr sz="1400" i="1" spc="285" dirty="0">
                <a:latin typeface="Times New Roman"/>
                <a:cs typeface="Times New Roman"/>
              </a:rPr>
              <a:t> </a:t>
            </a:r>
            <a:r>
              <a:rPr sz="1400" i="1" spc="0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)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ld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ch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endParaRPr sz="1400">
              <a:latin typeface="Times New Roman"/>
              <a:cs typeface="Times New Roman"/>
            </a:endParaRPr>
          </a:p>
          <a:p>
            <a:pPr marL="12700" marR="2699" algn="just">
              <a:lnSpc>
                <a:spcPts val="1609"/>
              </a:lnSpc>
              <a:spcBef>
                <a:spcPts val="808"/>
              </a:spcBef>
            </a:pPr>
            <a:r>
              <a:rPr sz="1400" spc="46" dirty="0">
                <a:latin typeface="Times New Roman"/>
                <a:cs typeface="Times New Roman"/>
              </a:rPr>
              <a:t>defined by the phase or  phases that exist over  the range of temperatures and</a:t>
            </a:r>
            <a:endParaRPr sz="1400">
              <a:latin typeface="Times New Roman"/>
              <a:cs typeface="Times New Roman"/>
            </a:endParaRPr>
          </a:p>
          <a:p>
            <a:pPr marL="12700" marR="2151839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>
                <a:latin typeface="Times New Roman"/>
                <a:cs typeface="Times New Roman"/>
              </a:rPr>
              <a:t>compositions delineated by the phase boundary lines.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23458"/>
            <a:ext cx="5992342" cy="8163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8" dirty="0">
                <a:latin typeface="Times New Roman"/>
                <a:cs typeface="Times New Roman"/>
              </a:rPr>
              <a:t>The liquid  </a:t>
            </a:r>
            <a:r>
              <a:rPr sz="1400" i="1" spc="38" dirty="0">
                <a:latin typeface="Times New Roman"/>
                <a:cs typeface="Times New Roman"/>
              </a:rPr>
              <a:t>L </a:t>
            </a:r>
            <a:r>
              <a:rPr sz="1400" spc="38" dirty="0">
                <a:latin typeface="Times New Roman"/>
                <a:cs typeface="Times New Roman"/>
              </a:rPr>
              <a:t>is  a homogeneous liquid solution composed of both  copper and</a:t>
            </a:r>
            <a:endParaRPr sz="1400">
              <a:latin typeface="Times New Roman"/>
              <a:cs typeface="Times New Roman"/>
            </a:endParaRPr>
          </a:p>
          <a:p>
            <a:pPr marL="12700" marR="6546">
              <a:lnSpc>
                <a:spcPts val="2410"/>
              </a:lnSpc>
              <a:spcBef>
                <a:spcPts val="223"/>
              </a:spcBef>
            </a:pPr>
            <a:r>
              <a:rPr sz="1400" spc="4" dirty="0">
                <a:latin typeface="Times New Roman"/>
                <a:cs typeface="Times New Roman"/>
              </a:rPr>
              <a:t>ni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k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i="1" spc="-4" dirty="0">
                <a:latin typeface="Times New Roman"/>
                <a:cs typeface="Times New Roman"/>
              </a:rPr>
              <a:t>so</a:t>
            </a:r>
            <a:r>
              <a:rPr sz="1400" i="1" spc="4" dirty="0">
                <a:latin typeface="Times New Roman"/>
                <a:cs typeface="Times New Roman"/>
              </a:rPr>
              <a:t>l</a:t>
            </a:r>
            <a:r>
              <a:rPr sz="1400" i="1" spc="-4" dirty="0">
                <a:latin typeface="Times New Roman"/>
                <a:cs typeface="Times New Roman"/>
              </a:rPr>
              <a:t>i</a:t>
            </a:r>
            <a:r>
              <a:rPr sz="1400" i="1" spc="0" dirty="0">
                <a:latin typeface="Times New Roman"/>
                <a:cs typeface="Times New Roman"/>
              </a:rPr>
              <a:t>d</a:t>
            </a:r>
            <a:r>
              <a:rPr sz="1400" i="1" spc="10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(α)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su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-4" dirty="0">
                <a:latin typeface="Times New Roman"/>
                <a:cs typeface="Times New Roman"/>
              </a:rPr>
              <a:t>st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tio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al</a:t>
            </a:r>
            <a:r>
              <a:rPr sz="1400" spc="9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ol</a:t>
            </a:r>
            <a:r>
              <a:rPr sz="1400" spc="25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9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ut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st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9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-4" dirty="0">
                <a:latin typeface="Times New Roman"/>
                <a:cs typeface="Times New Roman"/>
              </a:rPr>
              <a:t>ot</a:t>
            </a:r>
            <a:r>
              <a:rPr sz="1400" spc="0" dirty="0">
                <a:latin typeface="Times New Roman"/>
                <a:cs typeface="Times New Roman"/>
              </a:rPr>
              <a:t>h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Cu 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i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as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14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cr</a:t>
            </a:r>
            <a:r>
              <a:rPr sz="1400" spc="-14" dirty="0">
                <a:latin typeface="Times New Roman"/>
                <a:cs typeface="Times New Roman"/>
              </a:rPr>
              <a:t>y</a:t>
            </a:r>
            <a:r>
              <a:rPr sz="1400" spc="4" dirty="0">
                <a:latin typeface="Times New Roman"/>
                <a:cs typeface="Times New Roman"/>
              </a:rPr>
              <a:t>st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re.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-1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era</a:t>
            </a:r>
            <a:r>
              <a:rPr sz="1400" spc="4" dirty="0">
                <a:latin typeface="Times New Roman"/>
                <a:cs typeface="Times New Roman"/>
              </a:rPr>
              <a:t>tu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es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lo</a:t>
            </a:r>
            <a:r>
              <a:rPr sz="1400" spc="0" dirty="0">
                <a:latin typeface="Times New Roman"/>
                <a:cs typeface="Times New Roman"/>
              </a:rPr>
              <a:t>w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bou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902004" y="920018"/>
            <a:ext cx="5997752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038">
              <a:lnSpc>
                <a:spcPts val="1535"/>
              </a:lnSpc>
            </a:pPr>
            <a:r>
              <a:rPr sz="1400" spc="10" dirty="0">
                <a:latin typeface="Times New Roman"/>
                <a:cs typeface="Times New Roman"/>
              </a:rPr>
              <a:t>1080°C, copper and nickel are mutually soluble in each other in the solid state for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25"/>
              </a:spcBef>
            </a:pPr>
            <a:r>
              <a:rPr sz="1400" spc="2" dirty="0">
                <a:latin typeface="Times New Roman"/>
                <a:cs typeface="Times New Roman"/>
              </a:rPr>
              <a:t>all compositions. This complete solubility is explained by the fact that both Cu and</a:t>
            </a:r>
            <a:endParaRPr sz="1400">
              <a:latin typeface="Times New Roman"/>
              <a:cs typeface="Times New Roman"/>
            </a:endParaRPr>
          </a:p>
          <a:p>
            <a:pPr marL="12700" marR="11680">
              <a:lnSpc>
                <a:spcPts val="2420"/>
              </a:lnSpc>
              <a:spcBef>
                <a:spcPts val="291"/>
              </a:spcBef>
            </a:pPr>
            <a:r>
              <a:rPr sz="1400" spc="8" dirty="0">
                <a:latin typeface="Times New Roman"/>
                <a:cs typeface="Times New Roman"/>
              </a:rPr>
              <a:t>Ni  have  the  same  crystal  structure  (FCC),  nearly  identical  atomic  radii  and electronegativities, and similar valences.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2273330"/>
            <a:ext cx="5994916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8" dirty="0">
                <a:latin typeface="Times New Roman"/>
                <a:cs typeface="Times New Roman"/>
              </a:rPr>
              <a:t>The copper–nickel system is termed </a:t>
            </a:r>
            <a:r>
              <a:rPr sz="1400" b="1" spc="8" dirty="0">
                <a:latin typeface="Times New Roman"/>
                <a:cs typeface="Times New Roman"/>
              </a:rPr>
              <a:t>isomorphous </a:t>
            </a:r>
            <a:r>
              <a:rPr sz="1400" spc="8" dirty="0">
                <a:latin typeface="Times New Roman"/>
                <a:cs typeface="Times New Roman"/>
              </a:rPr>
              <a:t>because of this complete liquid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and solid solubility of the two components.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013994"/>
            <a:ext cx="5993327" cy="51041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4" dirty="0">
                <a:latin typeface="Times New Roman"/>
                <a:cs typeface="Times New Roman"/>
              </a:rPr>
              <a:t>For metallic alloys, solid solutions are commonly designated by lowercase Greek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8"/>
              </a:spcBef>
            </a:pPr>
            <a:r>
              <a:rPr sz="1400" spc="0" dirty="0">
                <a:latin typeface="Times New Roman"/>
                <a:cs typeface="Times New Roman"/>
              </a:rPr>
              <a:t>letters (</a:t>
            </a:r>
            <a:r>
              <a:rPr sz="1400" i="1" spc="0" dirty="0">
                <a:latin typeface="Times New Roman"/>
                <a:cs typeface="Times New Roman"/>
              </a:rPr>
              <a:t>α</a:t>
            </a:r>
            <a:r>
              <a:rPr sz="1400" spc="0" dirty="0">
                <a:latin typeface="Times New Roman"/>
                <a:cs typeface="Times New Roman"/>
              </a:rPr>
              <a:t>, </a:t>
            </a:r>
            <a:r>
              <a:rPr sz="1400" i="1" spc="0" dirty="0">
                <a:latin typeface="Times New Roman"/>
                <a:cs typeface="Times New Roman"/>
              </a:rPr>
              <a:t>β</a:t>
            </a:r>
            <a:r>
              <a:rPr sz="1400" spc="0" dirty="0">
                <a:latin typeface="Times New Roman"/>
                <a:cs typeface="Times New Roman"/>
              </a:rPr>
              <a:t>, </a:t>
            </a:r>
            <a:r>
              <a:rPr sz="1400" i="1" spc="0" dirty="0">
                <a:latin typeface="Times New Roman"/>
                <a:cs typeface="Times New Roman"/>
              </a:rPr>
              <a:t>γ</a:t>
            </a:r>
            <a:r>
              <a:rPr sz="1400" spc="0" dirty="0">
                <a:latin typeface="Times New Roman"/>
                <a:cs typeface="Times New Roman"/>
              </a:rPr>
              <a:t>, etc.).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755039"/>
            <a:ext cx="5996692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5" dirty="0">
                <a:latin typeface="Times New Roman"/>
                <a:cs typeface="Times New Roman"/>
              </a:rPr>
              <a:t>With regard to phase boundaries, the line separating the (</a:t>
            </a:r>
            <a:r>
              <a:rPr sz="1400" i="1" spc="25" dirty="0">
                <a:latin typeface="Times New Roman"/>
                <a:cs typeface="Times New Roman"/>
              </a:rPr>
              <a:t>L</a:t>
            </a:r>
            <a:r>
              <a:rPr sz="1400" spc="25" dirty="0">
                <a:latin typeface="Times New Roman"/>
                <a:cs typeface="Times New Roman"/>
              </a:rPr>
              <a:t>) and (</a:t>
            </a:r>
            <a:r>
              <a:rPr sz="1400" i="1" spc="25" dirty="0">
                <a:latin typeface="Times New Roman"/>
                <a:cs typeface="Times New Roman"/>
              </a:rPr>
              <a:t>α-L</a:t>
            </a:r>
            <a:r>
              <a:rPr sz="1400" spc="25" dirty="0">
                <a:latin typeface="Times New Roman"/>
                <a:cs typeface="Times New Roman"/>
              </a:rPr>
              <a:t>) regions is</a:t>
            </a:r>
            <a:endParaRPr sz="1400">
              <a:latin typeface="Times New Roman"/>
              <a:cs typeface="Times New Roman"/>
            </a:endParaRPr>
          </a:p>
          <a:p>
            <a:pPr marL="12700" marR="8338">
              <a:lnSpc>
                <a:spcPts val="1614"/>
              </a:lnSpc>
              <a:spcBef>
                <a:spcPts val="725"/>
              </a:spcBef>
            </a:pPr>
            <a:r>
              <a:rPr sz="1400" spc="10" dirty="0">
                <a:latin typeface="Times New Roman"/>
                <a:cs typeface="Times New Roman"/>
              </a:rPr>
              <a:t>termed the </a:t>
            </a:r>
            <a:r>
              <a:rPr sz="1400" i="1" spc="10" dirty="0">
                <a:latin typeface="Times New Roman"/>
                <a:cs typeface="Times New Roman"/>
              </a:rPr>
              <a:t>liquidus line</a:t>
            </a:r>
            <a:r>
              <a:rPr sz="1400" spc="10" dirty="0">
                <a:latin typeface="Times New Roman"/>
                <a:cs typeface="Times New Roman"/>
              </a:rPr>
              <a:t>, as indicated in Figure (1-a); the liquid phase is present at </a:t>
            </a:r>
            <a:endParaRPr sz="1400">
              <a:latin typeface="Times New Roman"/>
              <a:cs typeface="Times New Roman"/>
            </a:endParaRPr>
          </a:p>
          <a:p>
            <a:pPr marL="12700" marR="8338">
              <a:lnSpc>
                <a:spcPts val="1614"/>
              </a:lnSpc>
              <a:spcBef>
                <a:spcPts val="804"/>
              </a:spcBef>
            </a:pPr>
            <a:r>
              <a:rPr sz="1400" spc="23" dirty="0">
                <a:latin typeface="Times New Roman"/>
                <a:cs typeface="Times New Roman"/>
              </a:rPr>
              <a:t>all temperatures  and compositions  above this line. The  </a:t>
            </a:r>
            <a:r>
              <a:rPr sz="1400" i="1" spc="23" dirty="0">
                <a:latin typeface="Times New Roman"/>
                <a:cs typeface="Times New Roman"/>
              </a:rPr>
              <a:t>solidus line  </a:t>
            </a:r>
            <a:r>
              <a:rPr sz="1400" spc="23" dirty="0">
                <a:latin typeface="Times New Roman"/>
                <a:cs typeface="Times New Roman"/>
              </a:rPr>
              <a:t>is  located</a:t>
            </a:r>
            <a:endParaRPr sz="1400">
              <a:latin typeface="Times New Roman"/>
              <a:cs typeface="Times New Roman"/>
            </a:endParaRPr>
          </a:p>
          <a:p>
            <a:pPr marL="12700" marR="26306">
              <a:lnSpc>
                <a:spcPct val="95825"/>
              </a:lnSpc>
              <a:spcBef>
                <a:spcPts val="844"/>
              </a:spcBef>
            </a:pPr>
            <a:r>
              <a:rPr sz="1400" spc="0" dirty="0">
                <a:latin typeface="Times New Roman"/>
                <a:cs typeface="Times New Roman"/>
              </a:rPr>
              <a:t>between (</a:t>
            </a:r>
            <a:r>
              <a:rPr sz="1400" i="1" spc="0" dirty="0">
                <a:latin typeface="Times New Roman"/>
                <a:cs typeface="Times New Roman"/>
              </a:rPr>
              <a:t>α</a:t>
            </a:r>
            <a:r>
              <a:rPr sz="1400" spc="0" dirty="0">
                <a:latin typeface="Times New Roman"/>
                <a:cs typeface="Times New Roman"/>
              </a:rPr>
              <a:t>) region and (</a:t>
            </a:r>
            <a:r>
              <a:rPr sz="1400" i="1" spc="0" dirty="0">
                <a:latin typeface="Times New Roman"/>
                <a:cs typeface="Times New Roman"/>
              </a:rPr>
              <a:t>α-L</a:t>
            </a:r>
            <a:r>
              <a:rPr sz="1400" spc="0" dirty="0">
                <a:latin typeface="Times New Roman"/>
                <a:cs typeface="Times New Roman"/>
              </a:rPr>
              <a:t>) region, below which only the solid (</a:t>
            </a:r>
            <a:r>
              <a:rPr sz="1400" i="1" spc="0" dirty="0">
                <a:latin typeface="Times New Roman"/>
                <a:cs typeface="Times New Roman"/>
              </a:rPr>
              <a:t>α</a:t>
            </a:r>
            <a:r>
              <a:rPr sz="1400" spc="0" dirty="0">
                <a:latin typeface="Times New Roman"/>
                <a:cs typeface="Times New Roman"/>
              </a:rPr>
              <a:t>) phase exists.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5111399"/>
            <a:ext cx="221122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Practice: Solve the following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542945"/>
            <a:ext cx="5657270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>
                <a:latin typeface="Times New Roman"/>
                <a:cs typeface="Times New Roman"/>
              </a:rPr>
              <a:t>A: construct a phase equilibrium diagram for solid solution system contains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metals (X and Y), where: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81394" y="5542945"/>
            <a:ext cx="31942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tow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6251294"/>
            <a:ext cx="4651165" cy="1461699"/>
          </a:xfrm>
          <a:prstGeom prst="rect">
            <a:avLst/>
          </a:prstGeom>
        </p:spPr>
        <p:txBody>
          <a:bodyPr wrap="square" lIns="0" tIns="11271" rIns="0" bIns="0" rtlCol="0">
            <a:noAutofit/>
          </a:bodyPr>
          <a:lstStyle/>
          <a:p>
            <a:pPr marL="12700" marR="31364">
              <a:lnSpc>
                <a:spcPts val="1775"/>
              </a:lnSpc>
            </a:pPr>
            <a:r>
              <a:rPr sz="1400" spc="6" dirty="0">
                <a:latin typeface="Times New Roman"/>
                <a:cs typeface="Times New Roman"/>
              </a:rPr>
              <a:t>1- Alloy (100% X) freezes at (400</a:t>
            </a:r>
            <a:r>
              <a:rPr sz="1350" spc="6" baseline="38650" dirty="0">
                <a:latin typeface="Times New Roman"/>
                <a:cs typeface="Times New Roman"/>
              </a:rPr>
              <a:t>o </a:t>
            </a:r>
            <a:r>
              <a:rPr sz="1400" spc="6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 marL="12700" marR="31364">
              <a:lnSpc>
                <a:spcPts val="1169"/>
              </a:lnSpc>
              <a:spcBef>
                <a:spcPts val="542"/>
              </a:spcBef>
            </a:pPr>
            <a:r>
              <a:rPr sz="1400" spc="6" dirty="0">
                <a:latin typeface="Times New Roman"/>
                <a:cs typeface="Times New Roman"/>
              </a:rPr>
              <a:t>2- Alloy (100% Y) freezes at (1000</a:t>
            </a:r>
            <a:r>
              <a:rPr sz="1350" spc="6" baseline="41871" dirty="0">
                <a:latin typeface="Times New Roman"/>
                <a:cs typeface="Times New Roman"/>
              </a:rPr>
              <a:t>o </a:t>
            </a:r>
            <a:r>
              <a:rPr sz="1400" spc="6" dirty="0">
                <a:latin typeface="Times New Roman"/>
                <a:cs typeface="Times New Roman"/>
              </a:rPr>
              <a:t>c)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169"/>
              </a:lnSpc>
              <a:spcBef>
                <a:spcPts val="1268"/>
              </a:spcBef>
            </a:pPr>
            <a:r>
              <a:rPr sz="1400" spc="3" dirty="0">
                <a:latin typeface="Times New Roman"/>
                <a:cs typeface="Times New Roman"/>
              </a:rPr>
              <a:t>3- Alloy (80% X) starts freezing at (600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 and ends at (450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169"/>
              </a:lnSpc>
              <a:spcBef>
                <a:spcPts val="1268"/>
              </a:spcBef>
            </a:pPr>
            <a:r>
              <a:rPr sz="1400" spc="3" dirty="0">
                <a:latin typeface="Times New Roman"/>
                <a:cs typeface="Times New Roman"/>
              </a:rPr>
              <a:t>4- Alloy (50% X) starts freezing at (800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 and ends at (500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169"/>
              </a:lnSpc>
              <a:spcBef>
                <a:spcPts val="1271"/>
              </a:spcBef>
            </a:pPr>
            <a:r>
              <a:rPr sz="1400" spc="3" dirty="0">
                <a:latin typeface="Times New Roman"/>
                <a:cs typeface="Times New Roman"/>
              </a:rPr>
              <a:t>5- Alloy (30% X) starts freezing at (900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 and ends at (600</a:t>
            </a:r>
            <a:r>
              <a:rPr sz="1350" spc="3" baseline="41871" dirty="0">
                <a:latin typeface="Times New Roman"/>
                <a:cs typeface="Times New Roman"/>
              </a:rPr>
              <a:t>o </a:t>
            </a:r>
            <a:r>
              <a:rPr sz="1400" spc="3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912835"/>
            <a:ext cx="5672377" cy="540822"/>
          </a:xfrm>
          <a:prstGeom prst="rect">
            <a:avLst/>
          </a:prstGeom>
        </p:spPr>
        <p:txBody>
          <a:bodyPr wrap="square" lIns="0" tIns="11271" rIns="0" bIns="0" rtlCol="0">
            <a:noAutofit/>
          </a:bodyPr>
          <a:lstStyle/>
          <a:p>
            <a:pPr marL="12700">
              <a:lnSpc>
                <a:spcPts val="1775"/>
              </a:lnSpc>
            </a:pPr>
            <a:r>
              <a:rPr sz="1400" spc="35" dirty="0">
                <a:latin typeface="Times New Roman"/>
                <a:cs typeface="Times New Roman"/>
              </a:rPr>
              <a:t>B: In the same system for alloy (40% X) at (600</a:t>
            </a:r>
            <a:r>
              <a:rPr sz="1350" spc="35" baseline="38650" dirty="0">
                <a:latin typeface="Times New Roman"/>
                <a:cs typeface="Times New Roman"/>
              </a:rPr>
              <a:t>o  </a:t>
            </a:r>
            <a:r>
              <a:rPr sz="1400" spc="35" dirty="0">
                <a:latin typeface="Times New Roman"/>
                <a:cs typeface="Times New Roman"/>
              </a:rPr>
              <a:t>c) find type, percentage,</a:t>
            </a:r>
            <a:endParaRPr sz="1400">
              <a:latin typeface="Times New Roman"/>
              <a:cs typeface="Times New Roman"/>
            </a:endParaRPr>
          </a:p>
          <a:p>
            <a:pPr marL="12700" marR="31364">
              <a:lnSpc>
                <a:spcPct val="95825"/>
              </a:lnSpc>
              <a:spcBef>
                <a:spcPts val="713"/>
              </a:spcBef>
            </a:pPr>
            <a:r>
              <a:rPr sz="1400" spc="-1" dirty="0">
                <a:latin typeface="Times New Roman"/>
                <a:cs typeface="Times New Roman"/>
              </a:rPr>
              <a:t>composition of phases?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88762" y="7943626"/>
            <a:ext cx="30890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684239"/>
            <a:ext cx="3745459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C: Sketch cooling curves for alloys 1, 2, 3, 4, and 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14400" y="914400"/>
            <a:ext cx="5238750" cy="826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48375" y="2609850"/>
            <a:ext cx="1638300" cy="1895475"/>
          </a:xfrm>
          <a:custGeom>
            <a:avLst/>
            <a:gdLst/>
            <a:ahLst/>
            <a:cxnLst/>
            <a:rect l="l" t="t" r="r" b="b"/>
            <a:pathLst>
              <a:path w="1638300" h="1895475">
                <a:moveTo>
                  <a:pt x="0" y="1895475"/>
                </a:moveTo>
                <a:lnTo>
                  <a:pt x="1638300" y="1895475"/>
                </a:lnTo>
                <a:lnTo>
                  <a:pt x="1638300" y="0"/>
                </a:lnTo>
                <a:lnTo>
                  <a:pt x="0" y="0"/>
                </a:lnTo>
                <a:lnTo>
                  <a:pt x="0" y="18954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48375" y="2609850"/>
            <a:ext cx="1638300" cy="1895475"/>
          </a:xfrm>
          <a:custGeom>
            <a:avLst/>
            <a:gdLst/>
            <a:ahLst/>
            <a:cxnLst/>
            <a:rect l="l" t="t" r="r" b="b"/>
            <a:pathLst>
              <a:path w="1638300" h="1895475">
                <a:moveTo>
                  <a:pt x="0" y="1895475"/>
                </a:moveTo>
                <a:lnTo>
                  <a:pt x="1638300" y="1895475"/>
                </a:lnTo>
                <a:lnTo>
                  <a:pt x="1638300" y="0"/>
                </a:lnTo>
                <a:lnTo>
                  <a:pt x="0" y="0"/>
                </a:lnTo>
                <a:lnTo>
                  <a:pt x="0" y="18954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53328" y="2659379"/>
            <a:ext cx="1629155" cy="1795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48375" y="2609850"/>
            <a:ext cx="1638300" cy="1895475"/>
          </a:xfrm>
          <a:prstGeom prst="rect">
            <a:avLst/>
          </a:prstGeom>
        </p:spPr>
        <p:txBody>
          <a:bodyPr wrap="square" lIns="0" tIns="47625" rIns="0" bIns="0" rtlCol="0">
            <a:noAutofit/>
          </a:bodyPr>
          <a:lstStyle/>
          <a:p>
            <a:pPr marL="97662">
              <a:lnSpc>
                <a:spcPct val="95825"/>
              </a:lnSpc>
            </a:pPr>
            <a:r>
              <a:rPr sz="1200" b="1" spc="-2" dirty="0">
                <a:solidFill>
                  <a:srgbClr val="0066B4"/>
                </a:solidFill>
                <a:latin typeface="Times New Roman"/>
                <a:cs typeface="Times New Roman"/>
              </a:rPr>
              <a:t>Figure 1</a:t>
            </a:r>
            <a:endParaRPr sz="1200">
              <a:latin typeface="Times New Roman"/>
              <a:cs typeface="Times New Roman"/>
            </a:endParaRPr>
          </a:p>
          <a:p>
            <a:pPr marL="97662" marR="92610">
              <a:lnSpc>
                <a:spcPct val="96016"/>
              </a:lnSpc>
            </a:pPr>
            <a:r>
              <a:rPr sz="1200" b="1" spc="0" dirty="0">
                <a:solidFill>
                  <a:srgbClr val="221E1F"/>
                </a:solidFill>
                <a:latin typeface="Times New Roman"/>
                <a:cs typeface="Times New Roman"/>
              </a:rPr>
              <a:t>(</a:t>
            </a:r>
            <a:r>
              <a:rPr sz="1200" b="1" i="1" spc="0" dirty="0">
                <a:solidFill>
                  <a:srgbClr val="221E1F"/>
                </a:solidFill>
                <a:latin typeface="Times New Roman"/>
                <a:cs typeface="Times New Roman"/>
              </a:rPr>
              <a:t>a</a:t>
            </a:r>
            <a:r>
              <a:rPr sz="1200" b="1" spc="0" dirty="0">
                <a:solidFill>
                  <a:srgbClr val="221E1F"/>
                </a:solidFill>
                <a:latin typeface="Times New Roman"/>
                <a:cs typeface="Times New Roman"/>
              </a:rPr>
              <a:t>) The copper–nickel phase diagram.</a:t>
            </a:r>
            <a:endParaRPr sz="1200">
              <a:latin typeface="Times New Roman"/>
              <a:cs typeface="Times New Roman"/>
            </a:endParaRPr>
          </a:p>
          <a:p>
            <a:pPr marL="97662" marR="188317">
              <a:lnSpc>
                <a:spcPts val="1380"/>
              </a:lnSpc>
              <a:spcBef>
                <a:spcPts val="79"/>
              </a:spcBef>
            </a:pPr>
            <a:r>
              <a:rPr sz="1200" b="1" dirty="0">
                <a:solidFill>
                  <a:srgbClr val="221E1F"/>
                </a:solidFill>
                <a:latin typeface="Times New Roman"/>
                <a:cs typeface="Times New Roman"/>
              </a:rPr>
              <a:t>(</a:t>
            </a:r>
            <a:r>
              <a:rPr sz="1200" b="1" i="1" dirty="0">
                <a:solidFill>
                  <a:srgbClr val="221E1F"/>
                </a:solidFill>
                <a:latin typeface="Times New Roman"/>
                <a:cs typeface="Times New Roman"/>
              </a:rPr>
              <a:t>b</a:t>
            </a:r>
            <a:r>
              <a:rPr sz="1200" b="1" dirty="0">
                <a:solidFill>
                  <a:srgbClr val="221E1F"/>
                </a:solidFill>
                <a:latin typeface="Times New Roman"/>
                <a:cs typeface="Times New Roman"/>
              </a:rPr>
              <a:t>) A portion of the copper–nickel phase diagram for which compositions and phase amounts are determined at point </a:t>
            </a:r>
            <a:r>
              <a:rPr sz="1200" b="1" i="1" dirty="0">
                <a:solidFill>
                  <a:srgbClr val="221E1F"/>
                </a:solidFill>
                <a:latin typeface="Times New Roman"/>
                <a:cs typeface="Times New Roman"/>
              </a:rPr>
              <a:t>B</a:t>
            </a:r>
            <a:r>
              <a:rPr sz="1200" b="1" dirty="0">
                <a:solidFill>
                  <a:srgbClr val="221E1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902004" y="1357406"/>
            <a:ext cx="260409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>
                <a:latin typeface="Times New Roman"/>
                <a:cs typeface="Times New Roman"/>
              </a:rPr>
              <a:t>Interpretation of Phase Diagrams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1787174"/>
            <a:ext cx="5994860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862">
              <a:lnSpc>
                <a:spcPts val="1535"/>
              </a:lnSpc>
            </a:pPr>
            <a:r>
              <a:rPr sz="1400" spc="11" dirty="0">
                <a:latin typeface="Times New Roman"/>
                <a:cs typeface="Times New Roman"/>
              </a:rPr>
              <a:t>For a binary system of known composition and temperature that is at equilibrium,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25"/>
              </a:spcBef>
            </a:pPr>
            <a:r>
              <a:rPr sz="1400" spc="6" dirty="0">
                <a:latin typeface="Times New Roman"/>
                <a:cs typeface="Times New Roman"/>
              </a:rPr>
              <a:t>at least three kinds of information are available: (1) the phases that are present, (2)</a:t>
            </a:r>
            <a:endParaRPr sz="1400">
              <a:latin typeface="Times New Roman"/>
              <a:cs typeface="Times New Roman"/>
            </a:endParaRPr>
          </a:p>
          <a:p>
            <a:pPr marL="12700" marR="11113">
              <a:lnSpc>
                <a:spcPts val="2410"/>
              </a:lnSpc>
              <a:spcBef>
                <a:spcPts val="310"/>
              </a:spcBef>
            </a:pPr>
            <a:r>
              <a:rPr sz="1400" spc="4" dirty="0">
                <a:latin typeface="Times New Roman"/>
                <a:cs typeface="Times New Roman"/>
              </a:rPr>
              <a:t>th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pos</a:t>
            </a:r>
            <a:r>
              <a:rPr sz="1400" spc="-4" dirty="0">
                <a:latin typeface="Times New Roman"/>
                <a:cs typeface="Times New Roman"/>
              </a:rPr>
              <a:t>it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on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, 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(</a:t>
            </a:r>
            <a:r>
              <a:rPr sz="1400" spc="4" dirty="0">
                <a:latin typeface="Times New Roman"/>
                <a:cs typeface="Times New Roman"/>
              </a:rPr>
              <a:t>3</a:t>
            </a:r>
            <a:r>
              <a:rPr sz="1400" spc="0" dirty="0">
                <a:latin typeface="Times New Roman"/>
                <a:cs typeface="Times New Roman"/>
              </a:rPr>
              <a:t>)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 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ac</a:t>
            </a:r>
            <a:r>
              <a:rPr sz="1400" spc="-4" dirty="0">
                <a:latin typeface="Times New Roman"/>
                <a:cs typeface="Times New Roman"/>
              </a:rPr>
              <a:t>ti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s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3140867"/>
            <a:ext cx="5996688" cy="5115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44" dirty="0">
                <a:latin typeface="Times New Roman"/>
                <a:cs typeface="Times New Roman"/>
              </a:rPr>
              <a:t>Lever Rule: </a:t>
            </a:r>
            <a:r>
              <a:rPr sz="1400" spc="44" dirty="0">
                <a:latin typeface="Times New Roman"/>
                <a:cs typeface="Times New Roman"/>
              </a:rPr>
              <a:t>procedure that is often called the </a:t>
            </a:r>
            <a:r>
              <a:rPr sz="1400" b="1" spc="44" dirty="0">
                <a:latin typeface="Times New Roman"/>
                <a:cs typeface="Times New Roman"/>
              </a:rPr>
              <a:t>lever rule</a:t>
            </a:r>
            <a:r>
              <a:rPr sz="1400" spc="44" dirty="0">
                <a:latin typeface="Times New Roman"/>
                <a:cs typeface="Times New Roman"/>
              </a:rPr>
              <a:t>, which is applied as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7"/>
              </a:spcBef>
            </a:pPr>
            <a:r>
              <a:rPr sz="1400" spc="-1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3881531"/>
            <a:ext cx="5994827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10" dirty="0">
                <a:latin typeface="Times New Roman"/>
                <a:cs typeface="Times New Roman"/>
              </a:rPr>
              <a:t>1. </a:t>
            </a:r>
            <a:r>
              <a:rPr sz="1400" spc="10" dirty="0">
                <a:latin typeface="Times New Roman"/>
                <a:cs typeface="Times New Roman"/>
              </a:rPr>
              <a:t>The tie line is constructed across the two-phase region at the temperature of the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2" dirty="0">
                <a:latin typeface="Times New Roman"/>
                <a:cs typeface="Times New Roman"/>
              </a:rPr>
              <a:t>alloy.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622195"/>
            <a:ext cx="414841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2. </a:t>
            </a:r>
            <a:r>
              <a:rPr sz="1400" spc="-1" dirty="0">
                <a:latin typeface="Times New Roman"/>
                <a:cs typeface="Times New Roman"/>
              </a:rPr>
              <a:t>The overall alloy composition is located on the tie line.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056535"/>
            <a:ext cx="5991746" cy="81660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17" dirty="0">
                <a:latin typeface="Times New Roman"/>
                <a:cs typeface="Times New Roman"/>
              </a:rPr>
              <a:t>3. </a:t>
            </a:r>
            <a:r>
              <a:rPr sz="1400" spc="17" dirty="0">
                <a:latin typeface="Times New Roman"/>
                <a:cs typeface="Times New Roman"/>
              </a:rPr>
              <a:t>The fraction of one phase is computed by taking the length of tie line from the</a:t>
            </a:r>
            <a:endParaRPr sz="1400">
              <a:latin typeface="Times New Roman"/>
              <a:cs typeface="Times New Roman"/>
            </a:endParaRPr>
          </a:p>
          <a:p>
            <a:pPr marL="12700" marR="4720">
              <a:lnSpc>
                <a:spcPts val="2410"/>
              </a:lnSpc>
              <a:spcBef>
                <a:spcPts val="223"/>
              </a:spcBef>
            </a:pPr>
            <a:r>
              <a:rPr sz="1400" spc="12" dirty="0">
                <a:latin typeface="Times New Roman"/>
                <a:cs typeface="Times New Roman"/>
              </a:rPr>
              <a:t>overall alloy composition to the phase boundary for the </a:t>
            </a:r>
            <a:r>
              <a:rPr sz="1400" i="1" spc="12" dirty="0">
                <a:latin typeface="Times New Roman"/>
                <a:cs typeface="Times New Roman"/>
              </a:rPr>
              <a:t>other </a:t>
            </a:r>
            <a:r>
              <a:rPr sz="1400" spc="12" dirty="0">
                <a:latin typeface="Times New Roman"/>
                <a:cs typeface="Times New Roman"/>
              </a:rPr>
              <a:t>phase and dividing by the total tie-line length.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103777"/>
            <a:ext cx="489748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4. </a:t>
            </a:r>
            <a:r>
              <a:rPr sz="1400" spc="-1" dirty="0">
                <a:latin typeface="Times New Roman"/>
                <a:cs typeface="Times New Roman"/>
              </a:rPr>
              <a:t>The fraction of the other phase is determined in the same manner.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536593"/>
            <a:ext cx="5985702" cy="14309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816" algn="just">
              <a:lnSpc>
                <a:spcPts val="1535"/>
              </a:lnSpc>
            </a:pPr>
            <a:r>
              <a:rPr sz="1400" b="1" spc="7" dirty="0">
                <a:latin typeface="Times New Roman"/>
                <a:cs typeface="Times New Roman"/>
              </a:rPr>
              <a:t>5. </a:t>
            </a:r>
            <a:r>
              <a:rPr sz="1400" spc="7" dirty="0">
                <a:latin typeface="Times New Roman"/>
                <a:cs typeface="Times New Roman"/>
              </a:rPr>
              <a:t>If phase percentages are desired, each phase fraction is multiplied by 100.When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35" dirty="0">
                <a:latin typeface="Times New Roman"/>
                <a:cs typeface="Times New Roman"/>
              </a:rPr>
              <a:t>the composition axis is scaled in weight percent, the phase fractions computed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1" dirty="0">
                <a:latin typeface="Times New Roman"/>
                <a:cs typeface="Times New Roman"/>
              </a:rPr>
              <a:t>using the lever rule are mass fractions [the mass (or weight) of a specific phase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16" dirty="0">
                <a:latin typeface="Times New Roman"/>
                <a:cs typeface="Times New Roman"/>
              </a:rPr>
              <a:t>divided by the total alloy mass (or weight)]. The mass of each phase is computed</a:t>
            </a:r>
            <a:endParaRPr sz="1400">
              <a:latin typeface="Times New Roman"/>
              <a:cs typeface="Times New Roman"/>
            </a:endParaRPr>
          </a:p>
          <a:p>
            <a:pPr marL="12700" marR="1376939" algn="just">
              <a:lnSpc>
                <a:spcPct val="95825"/>
              </a:lnSpc>
              <a:spcBef>
                <a:spcPts val="829"/>
              </a:spcBef>
            </a:pPr>
            <a:r>
              <a:rPr sz="1400" spc="-1" dirty="0">
                <a:latin typeface="Times New Roman"/>
                <a:cs typeface="Times New Roman"/>
              </a:rPr>
              <a:t>from the product of each phase fraction and the total alloy mass.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933450" y="1367154"/>
            <a:ext cx="6466078" cy="2346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8687" y="1362328"/>
            <a:ext cx="6475603" cy="2356485"/>
          </a:xfrm>
          <a:custGeom>
            <a:avLst/>
            <a:gdLst/>
            <a:ahLst/>
            <a:cxnLst/>
            <a:rect l="l" t="t" r="r" b="b"/>
            <a:pathLst>
              <a:path w="6475603" h="2356485">
                <a:moveTo>
                  <a:pt x="0" y="2356485"/>
                </a:moveTo>
                <a:lnTo>
                  <a:pt x="6475603" y="2356485"/>
                </a:lnTo>
                <a:lnTo>
                  <a:pt x="6475603" y="0"/>
                </a:lnTo>
                <a:lnTo>
                  <a:pt x="0" y="0"/>
                </a:lnTo>
                <a:lnTo>
                  <a:pt x="0" y="2356485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4401215"/>
            <a:ext cx="420440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>
                <a:latin typeface="Times New Roman"/>
                <a:cs typeface="Times New Roman"/>
              </a:rPr>
              <a:t>Development of Microstructure in Isomorphous Alloys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835555"/>
            <a:ext cx="185968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A- Equilibrium Cooling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265577"/>
            <a:ext cx="5988774" cy="357817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000" algn="just">
              <a:lnSpc>
                <a:spcPts val="1535"/>
              </a:lnSpc>
            </a:pPr>
            <a:r>
              <a:rPr sz="1400" spc="32" dirty="0">
                <a:latin typeface="Times New Roman"/>
                <a:cs typeface="Times New Roman"/>
              </a:rPr>
              <a:t>Let us consider the copper–nickel system, an alloy of composition 35wt% Ni –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" dirty="0">
                <a:latin typeface="Times New Roman"/>
                <a:cs typeface="Times New Roman"/>
              </a:rPr>
              <a:t>65wt% Cu as it is cooled from 1300°C. The region of the Cu–Ni phase diagram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2" dirty="0">
                <a:latin typeface="Times New Roman"/>
                <a:cs typeface="Times New Roman"/>
              </a:rPr>
              <a:t>the vicinity of this composition is shown in Figure (2). Cooling of an alloy of this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po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sp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nd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ov</a:t>
            </a:r>
            <a:r>
              <a:rPr sz="1400" spc="-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dow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ti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al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sh</a:t>
            </a:r>
            <a:r>
              <a:rPr sz="1400" spc="0" dirty="0">
                <a:latin typeface="Times New Roman"/>
                <a:cs typeface="Times New Roman"/>
              </a:rPr>
              <a:t>ed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e.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1</a:t>
            </a:r>
            <a:r>
              <a:rPr sz="1400" spc="4" dirty="0">
                <a:latin typeface="Times New Roman"/>
                <a:cs typeface="Times New Roman"/>
              </a:rPr>
              <a:t>3</a:t>
            </a:r>
            <a:r>
              <a:rPr sz="1400" spc="-4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0</a:t>
            </a:r>
            <a:r>
              <a:rPr sz="1400" spc="-9" dirty="0">
                <a:latin typeface="Times New Roman"/>
                <a:cs typeface="Times New Roman"/>
              </a:rPr>
              <a:t>°</a:t>
            </a:r>
            <a:r>
              <a:rPr sz="1400" spc="0" dirty="0">
                <a:latin typeface="Times New Roman"/>
                <a:cs typeface="Times New Roman"/>
              </a:rPr>
              <a:t>C,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6"/>
              </a:spcBef>
            </a:pP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159" dirty="0">
                <a:latin typeface="Times New Roman"/>
                <a:cs typeface="Times New Roman"/>
              </a:rPr>
              <a:t> </a:t>
            </a:r>
            <a:r>
              <a:rPr sz="1400" i="1" spc="4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,</a:t>
            </a:r>
            <a:r>
              <a:rPr sz="1400" spc="15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6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ll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pl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li</a:t>
            </a:r>
            <a:r>
              <a:rPr sz="1400" spc="-4" dirty="0">
                <a:latin typeface="Times New Roman"/>
                <a:cs typeface="Times New Roman"/>
              </a:rPr>
              <a:t>qu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(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15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pos</a:t>
            </a:r>
            <a:r>
              <a:rPr sz="1400" spc="-4" dirty="0">
                <a:latin typeface="Times New Roman"/>
                <a:cs typeface="Times New Roman"/>
              </a:rPr>
              <a:t>it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3</a:t>
            </a:r>
            <a:r>
              <a:rPr sz="1400" spc="0" dirty="0">
                <a:latin typeface="Times New Roman"/>
                <a:cs typeface="Times New Roman"/>
              </a:rPr>
              <a:t>5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wt</a:t>
            </a:r>
            <a:r>
              <a:rPr sz="1400" spc="0" dirty="0">
                <a:latin typeface="Times New Roman"/>
                <a:cs typeface="Times New Roman"/>
              </a:rPr>
              <a:t>%</a:t>
            </a:r>
            <a:r>
              <a:rPr sz="1400" spc="15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50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–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6</a:t>
            </a:r>
            <a:r>
              <a:rPr sz="1400" spc="0" dirty="0">
                <a:latin typeface="Times New Roman"/>
                <a:cs typeface="Times New Roman"/>
              </a:rPr>
              <a:t>5</a:t>
            </a:r>
            <a:r>
              <a:rPr sz="1400" spc="16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%</a:t>
            </a:r>
            <a:r>
              <a:rPr sz="1400" spc="15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)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>
                <a:latin typeface="Times New Roman"/>
                <a:cs typeface="Times New Roman"/>
              </a:rPr>
              <a:t>and has the microstructure represented by the circle inset in the figure. As cooling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begins, no microstructural or compositional changes will be realized until we reach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the liquidus line (point </a:t>
            </a:r>
            <a:r>
              <a:rPr sz="1400" i="1" spc="0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, ~1260°C). At this point, the first solid </a:t>
            </a:r>
            <a:r>
              <a:rPr sz="1400" i="1" spc="0" dirty="0">
                <a:latin typeface="Times New Roman"/>
                <a:cs typeface="Times New Roman"/>
              </a:rPr>
              <a:t>α </a:t>
            </a:r>
            <a:r>
              <a:rPr sz="1400" spc="0" dirty="0">
                <a:latin typeface="Times New Roman"/>
                <a:cs typeface="Times New Roman"/>
              </a:rPr>
              <a:t>begins to form,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1" dirty="0">
                <a:latin typeface="Times New Roman"/>
                <a:cs typeface="Times New Roman"/>
              </a:rPr>
              <a:t>which has a composition dictated by the tie line drawn at this temperature [i.e., 46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6"/>
              </a:spcBef>
            </a:pPr>
            <a:r>
              <a:rPr sz="1400" spc="2" dirty="0">
                <a:latin typeface="Times New Roman"/>
                <a:cs typeface="Times New Roman"/>
              </a:rPr>
              <a:t>wt% Ni – 54 wt% Cu, noted as </a:t>
            </a:r>
            <a:r>
              <a:rPr sz="1400" i="1" spc="2" dirty="0">
                <a:latin typeface="Times New Roman"/>
                <a:cs typeface="Times New Roman"/>
              </a:rPr>
              <a:t>α </a:t>
            </a:r>
            <a:r>
              <a:rPr sz="1400" spc="2" dirty="0">
                <a:latin typeface="Times New Roman"/>
                <a:cs typeface="Times New Roman"/>
              </a:rPr>
              <a:t>(46 Ni)]; the composition of liquid is still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8"/>
              </a:spcBef>
            </a:pPr>
            <a:r>
              <a:rPr sz="1400" spc="18" dirty="0">
                <a:latin typeface="Times New Roman"/>
                <a:cs typeface="Times New Roman"/>
              </a:rPr>
              <a:t>approximately 35 wt% Ni–65 wt% Cu [</a:t>
            </a:r>
            <a:r>
              <a:rPr sz="1400" i="1" spc="18" dirty="0">
                <a:latin typeface="Times New Roman"/>
                <a:cs typeface="Times New Roman"/>
              </a:rPr>
              <a:t>L</a:t>
            </a:r>
            <a:r>
              <a:rPr sz="1400" spc="18" dirty="0">
                <a:latin typeface="Times New Roman"/>
                <a:cs typeface="Times New Roman"/>
              </a:rPr>
              <a:t>(35 Ni)], which is different from that of</a:t>
            </a:r>
            <a:endParaRPr sz="1400">
              <a:latin typeface="Times New Roman"/>
              <a:cs typeface="Times New Roman"/>
            </a:endParaRPr>
          </a:p>
          <a:p>
            <a:pPr marL="12700" marR="7676" algn="just">
              <a:lnSpc>
                <a:spcPct val="95825"/>
              </a:lnSpc>
              <a:spcBef>
                <a:spcPts val="833"/>
              </a:spcBef>
            </a:pPr>
            <a:r>
              <a:rPr sz="1400" spc="30" dirty="0">
                <a:latin typeface="Times New Roman"/>
                <a:cs typeface="Times New Roman"/>
              </a:rPr>
              <a:t>the solid </a:t>
            </a:r>
            <a:r>
              <a:rPr sz="1400" i="1" spc="30" dirty="0">
                <a:latin typeface="Times New Roman"/>
                <a:cs typeface="Times New Roman"/>
              </a:rPr>
              <a:t>α</a:t>
            </a:r>
            <a:r>
              <a:rPr sz="1400" spc="30" dirty="0">
                <a:latin typeface="Times New Roman"/>
                <a:cs typeface="Times New Roman"/>
              </a:rPr>
              <a:t>. With continued cooling, both compositions and relative amounts 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8687" y="1362328"/>
            <a:ext cx="6475603" cy="2356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004" y="920018"/>
            <a:ext cx="5989981" cy="419087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5614" algn="just">
              <a:lnSpc>
                <a:spcPts val="1535"/>
              </a:lnSpc>
            </a:pPr>
            <a:r>
              <a:rPr sz="1400" spc="21" dirty="0">
                <a:latin typeface="Times New Roman"/>
                <a:cs typeface="Times New Roman"/>
              </a:rPr>
              <a:t>each of the phases will change. The compositions of the liquid and </a:t>
            </a:r>
            <a:r>
              <a:rPr sz="1400" i="1" spc="21" dirty="0">
                <a:latin typeface="Times New Roman"/>
                <a:cs typeface="Times New Roman"/>
              </a:rPr>
              <a:t>α </a:t>
            </a:r>
            <a:r>
              <a:rPr sz="1400" spc="21" dirty="0">
                <a:latin typeface="Times New Roman"/>
                <a:cs typeface="Times New Roman"/>
              </a:rPr>
              <a:t>phases will</a:t>
            </a:r>
            <a:endParaRPr sz="1400">
              <a:latin typeface="Times New Roman"/>
              <a:cs typeface="Times New Roman"/>
            </a:endParaRPr>
          </a:p>
          <a:p>
            <a:pPr marL="12700" marR="1969" algn="just">
              <a:lnSpc>
                <a:spcPts val="1609"/>
              </a:lnSpc>
              <a:spcBef>
                <a:spcPts val="725"/>
              </a:spcBef>
            </a:pPr>
            <a:r>
              <a:rPr sz="1400" spc="6" dirty="0">
                <a:latin typeface="Times New Roman"/>
                <a:cs typeface="Times New Roman"/>
              </a:rPr>
              <a:t>follow the liquidus and solidus lines, respectively. Furthermore, the fraction of the </a:t>
            </a:r>
            <a:endParaRPr sz="1400">
              <a:latin typeface="Times New Roman"/>
              <a:cs typeface="Times New Roman"/>
            </a:endParaRPr>
          </a:p>
          <a:p>
            <a:pPr marL="12700" marR="1969" algn="just">
              <a:lnSpc>
                <a:spcPts val="1614"/>
              </a:lnSpc>
              <a:spcBef>
                <a:spcPts val="806"/>
              </a:spcBef>
            </a:pPr>
            <a:r>
              <a:rPr sz="1400" i="1" spc="1" dirty="0">
                <a:latin typeface="Times New Roman"/>
                <a:cs typeface="Times New Roman"/>
              </a:rPr>
              <a:t>α </a:t>
            </a:r>
            <a:r>
              <a:rPr sz="1400" spc="1" dirty="0">
                <a:latin typeface="Times New Roman"/>
                <a:cs typeface="Times New Roman"/>
              </a:rPr>
              <a:t>phase will increase with continued cooling. Note that the overall alloy </a:t>
            </a:r>
            <a:endParaRPr sz="1400">
              <a:latin typeface="Times New Roman"/>
              <a:cs typeface="Times New Roman"/>
            </a:endParaRPr>
          </a:p>
          <a:p>
            <a:pPr marL="12700" marR="1969" algn="just">
              <a:lnSpc>
                <a:spcPts val="1609"/>
              </a:lnSpc>
              <a:spcBef>
                <a:spcPts val="808"/>
              </a:spcBef>
            </a:pPr>
            <a:r>
              <a:rPr sz="1400" spc="0" dirty="0">
                <a:latin typeface="Times New Roman"/>
                <a:cs typeface="Times New Roman"/>
              </a:rPr>
              <a:t>composition (35 wt% Ni–65 wt% Cu) remains unchanged during cooling even </a:t>
            </a:r>
            <a:endParaRPr sz="1400">
              <a:latin typeface="Times New Roman"/>
              <a:cs typeface="Times New Roman"/>
            </a:endParaRPr>
          </a:p>
          <a:p>
            <a:pPr marL="12700" marR="1969" algn="just">
              <a:lnSpc>
                <a:spcPts val="1609"/>
              </a:lnSpc>
              <a:spcBef>
                <a:spcPts val="806"/>
              </a:spcBef>
            </a:pPr>
            <a:r>
              <a:rPr sz="1400" spc="3" dirty="0">
                <a:latin typeface="Times New Roman"/>
                <a:cs typeface="Times New Roman"/>
              </a:rPr>
              <a:t>though  there  is  a  redistribution  of  copper  and  nickel  between  the  phases.  At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31"/>
              </a:spcBef>
            </a:pPr>
            <a:r>
              <a:rPr sz="1400" spc="4" dirty="0">
                <a:latin typeface="Times New Roman"/>
                <a:cs typeface="Times New Roman"/>
              </a:rPr>
              <a:t>1</a:t>
            </a:r>
            <a:r>
              <a:rPr sz="1400" spc="-4" dirty="0">
                <a:latin typeface="Times New Roman"/>
                <a:cs typeface="Times New Roman"/>
              </a:rPr>
              <a:t>25</a:t>
            </a:r>
            <a:r>
              <a:rPr sz="1400" spc="4" dirty="0">
                <a:latin typeface="Times New Roman"/>
                <a:cs typeface="Times New Roman"/>
              </a:rPr>
              <a:t>0</a:t>
            </a:r>
            <a:r>
              <a:rPr sz="1400" spc="0" dirty="0">
                <a:latin typeface="Times New Roman"/>
                <a:cs typeface="Times New Roman"/>
              </a:rPr>
              <a:t>°C,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i="1" spc="0" dirty="0">
                <a:latin typeface="Times New Roman"/>
                <a:cs typeface="Times New Roman"/>
              </a:rPr>
              <a:t>c</a:t>
            </a:r>
            <a:r>
              <a:rPr sz="1400" i="1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14" dirty="0">
                <a:latin typeface="Times New Roman"/>
                <a:cs typeface="Times New Roman"/>
              </a:rPr>
              <a:t>F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gu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2</a:t>
            </a:r>
            <a:r>
              <a:rPr sz="1400" spc="0" dirty="0">
                <a:latin typeface="Times New Roman"/>
                <a:cs typeface="Times New Roman"/>
              </a:rPr>
              <a:t>,</a:t>
            </a:r>
            <a:r>
              <a:rPr sz="1400" spc="-4" dirty="0">
                <a:latin typeface="Times New Roman"/>
                <a:cs typeface="Times New Roman"/>
              </a:rPr>
              <a:t> 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po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ti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of </a:t>
            </a:r>
            <a:r>
              <a:rPr sz="1400" spc="4" dirty="0">
                <a:latin typeface="Times New Roman"/>
                <a:cs typeface="Times New Roman"/>
              </a:rPr>
              <a:t>th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qu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i="1" spc="0" dirty="0">
                <a:latin typeface="Times New Roman"/>
                <a:cs typeface="Times New Roman"/>
              </a:rPr>
              <a:t>α</a:t>
            </a:r>
            <a:r>
              <a:rPr sz="1400" i="1" spc="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ph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3</a:t>
            </a:r>
            <a:r>
              <a:rPr sz="1400" spc="4" dirty="0">
                <a:latin typeface="Times New Roman"/>
                <a:cs typeface="Times New Roman"/>
              </a:rPr>
              <a:t>2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%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8"/>
              </a:spcBef>
            </a:pPr>
            <a:r>
              <a:rPr sz="1400" spc="2" dirty="0">
                <a:latin typeface="Times New Roman"/>
                <a:cs typeface="Times New Roman"/>
              </a:rPr>
              <a:t>Ni – 68 wt% Cu [</a:t>
            </a:r>
            <a:r>
              <a:rPr sz="1400" i="1" spc="2" dirty="0">
                <a:latin typeface="Times New Roman"/>
                <a:cs typeface="Times New Roman"/>
              </a:rPr>
              <a:t>L</a:t>
            </a:r>
            <a:r>
              <a:rPr sz="1400" spc="2" dirty="0">
                <a:latin typeface="Times New Roman"/>
                <a:cs typeface="Times New Roman"/>
              </a:rPr>
              <a:t>(32 Ni)] and 43 wt% Ni–57 wt% Cu [</a:t>
            </a:r>
            <a:r>
              <a:rPr sz="1400" i="1" spc="2" dirty="0">
                <a:latin typeface="Times New Roman"/>
                <a:cs typeface="Times New Roman"/>
              </a:rPr>
              <a:t>α </a:t>
            </a:r>
            <a:r>
              <a:rPr sz="1400" spc="2" dirty="0">
                <a:latin typeface="Times New Roman"/>
                <a:cs typeface="Times New Roman"/>
              </a:rPr>
              <a:t>(43 Ni)], respectively.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8"/>
              </a:spcBef>
            </a:pP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li</a:t>
            </a:r>
            <a:r>
              <a:rPr sz="1400" spc="4" dirty="0">
                <a:latin typeface="Times New Roman"/>
                <a:cs typeface="Times New Roman"/>
              </a:rPr>
              <a:t>di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 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s 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  </a:t>
            </a:r>
            <a:r>
              <a:rPr sz="1400" spc="-4" dirty="0">
                <a:latin typeface="Times New Roman"/>
                <a:cs typeface="Times New Roman"/>
              </a:rPr>
              <a:t>v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ll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pl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at  a</a:t>
            </a:r>
            <a:r>
              <a:rPr sz="1400" spc="-4" dirty="0">
                <a:latin typeface="Times New Roman"/>
                <a:cs typeface="Times New Roman"/>
              </a:rPr>
              <a:t>bo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t  </a:t>
            </a:r>
            <a:r>
              <a:rPr sz="1400" spc="4" dirty="0">
                <a:latin typeface="Times New Roman"/>
                <a:cs typeface="Times New Roman"/>
              </a:rPr>
              <a:t>1</a:t>
            </a:r>
            <a:r>
              <a:rPr sz="1400" spc="-4" dirty="0">
                <a:latin typeface="Times New Roman"/>
                <a:cs typeface="Times New Roman"/>
              </a:rPr>
              <a:t>22</a:t>
            </a:r>
            <a:r>
              <a:rPr sz="1400" spc="54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°</a:t>
            </a:r>
            <a:r>
              <a:rPr sz="1400" spc="0" dirty="0">
                <a:latin typeface="Times New Roman"/>
                <a:cs typeface="Times New Roman"/>
              </a:rPr>
              <a:t>C,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 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i="1" spc="4" dirty="0">
                <a:latin typeface="Times New Roman"/>
                <a:cs typeface="Times New Roman"/>
              </a:rPr>
              <a:t>d</a:t>
            </a:r>
            <a:r>
              <a:rPr sz="1400" spc="0" dirty="0">
                <a:latin typeface="Times New Roman"/>
                <a:cs typeface="Times New Roman"/>
              </a:rPr>
              <a:t>; 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8"/>
              </a:spcBef>
            </a:pPr>
            <a:r>
              <a:rPr sz="1400" spc="0" dirty="0">
                <a:latin typeface="Times New Roman"/>
                <a:cs typeface="Times New Roman"/>
              </a:rPr>
              <a:t>composition of the solid </a:t>
            </a:r>
            <a:r>
              <a:rPr sz="1400" i="1" spc="0" dirty="0">
                <a:latin typeface="Times New Roman"/>
                <a:cs typeface="Times New Roman"/>
              </a:rPr>
              <a:t>α </a:t>
            </a:r>
            <a:r>
              <a:rPr sz="1400" spc="0" dirty="0">
                <a:latin typeface="Times New Roman"/>
                <a:cs typeface="Times New Roman"/>
              </a:rPr>
              <a:t>is approximately 35 wt% Ni–65 wt% Cu (the overall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2" dirty="0">
                <a:latin typeface="Times New Roman"/>
                <a:cs typeface="Times New Roman"/>
              </a:rPr>
              <a:t>alloy composition), whereas that of the last remaining liquid is 24 wt% Ni–76 wt%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dirty="0">
                <a:latin typeface="Times New Roman"/>
                <a:cs typeface="Times New Roman"/>
              </a:rPr>
              <a:t>Cu.  Upon  crossing  the  solidus  line,  this  remaining  liquid  solidifies;  the  final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6"/>
              </a:spcBef>
            </a:pPr>
            <a:r>
              <a:rPr sz="1400" spc="3" dirty="0">
                <a:latin typeface="Times New Roman"/>
                <a:cs typeface="Times New Roman"/>
              </a:rPr>
              <a:t>product then is a polycrystalline </a:t>
            </a:r>
            <a:r>
              <a:rPr sz="1400" i="1" spc="3" dirty="0">
                <a:latin typeface="Times New Roman"/>
                <a:cs typeface="Times New Roman"/>
              </a:rPr>
              <a:t>α </a:t>
            </a:r>
            <a:r>
              <a:rPr sz="1400" spc="3" dirty="0">
                <a:latin typeface="Times New Roman"/>
                <a:cs typeface="Times New Roman"/>
              </a:rPr>
              <a:t>-phase solid solution that has a uniform 35 wt%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8"/>
              </a:spcBef>
            </a:pPr>
            <a:r>
              <a:rPr sz="1400" spc="18" dirty="0">
                <a:latin typeface="Times New Roman"/>
                <a:cs typeface="Times New Roman"/>
              </a:rPr>
              <a:t>Ni–65 wt% Cu composition (point </a:t>
            </a:r>
            <a:r>
              <a:rPr sz="1400" i="1" spc="18" dirty="0">
                <a:latin typeface="Times New Roman"/>
                <a:cs typeface="Times New Roman"/>
              </a:rPr>
              <a:t>e</a:t>
            </a:r>
            <a:r>
              <a:rPr sz="1400" spc="18" dirty="0">
                <a:latin typeface="Times New Roman"/>
                <a:cs typeface="Times New Roman"/>
              </a:rPr>
              <a:t>, Figure 2). Subsequent cooling will produce</a:t>
            </a:r>
            <a:endParaRPr sz="1400">
              <a:latin typeface="Times New Roman"/>
              <a:cs typeface="Times New Roman"/>
            </a:endParaRPr>
          </a:p>
          <a:p>
            <a:pPr marL="12700" marR="2567229" algn="just">
              <a:lnSpc>
                <a:spcPct val="95825"/>
              </a:lnSpc>
              <a:spcBef>
                <a:spcPts val="833"/>
              </a:spcBef>
            </a:pPr>
            <a:r>
              <a:rPr sz="1400" spc="0" dirty="0">
                <a:latin typeface="Times New Roman"/>
                <a:cs typeface="Times New Roman"/>
              </a:rPr>
              <a:t>no microstructural or compositional alterations.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777641"/>
            <a:ext cx="212601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B- Nonequilibrium Cooling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208933"/>
            <a:ext cx="5989336" cy="265767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9419" algn="just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Conditions of equilibrium solidification and the development of microstructures, as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>
                <a:latin typeface="Times New Roman"/>
                <a:cs typeface="Times New Roman"/>
              </a:rPr>
              <a:t>described above, are realized only for extremely slow cooling rates. The reason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this is that with changes in temperature, there must be readjustments in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compositions of the liquid and solid phases in accordance with the phase diagram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(i.e., with the liquidus and solidus lines), as discussed. These readjustments are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accomplished by diffusional processes—that is, diffusion in both solid and liquid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cr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1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id</a:t>
            </a:r>
            <a:r>
              <a:rPr sz="1400" spc="4" dirty="0">
                <a:latin typeface="Times New Roman"/>
                <a:cs typeface="Times New Roman"/>
              </a:rPr>
              <a:t>–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qu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0" dirty="0">
                <a:latin typeface="Times New Roman"/>
                <a:cs typeface="Times New Roman"/>
              </a:rPr>
              <a:t>ace.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Bec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 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e-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6" dirty="0">
                <a:latin typeface="Times New Roman"/>
                <a:cs typeface="Times New Roman"/>
              </a:rPr>
              <a:t>dependent phenomenon, to maintain equilibrium during cooling, sufficient time</a:t>
            </a:r>
            <a:endParaRPr sz="1400">
              <a:latin typeface="Times New Roman"/>
              <a:cs typeface="Times New Roman"/>
            </a:endParaRPr>
          </a:p>
          <a:p>
            <a:pPr marL="12700" marR="10807" algn="just">
              <a:lnSpc>
                <a:spcPct val="95825"/>
              </a:lnSpc>
              <a:spcBef>
                <a:spcPts val="839"/>
              </a:spcBef>
            </a:pP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us</a:t>
            </a:r>
            <a:r>
              <a:rPr sz="1400" spc="0" dirty="0">
                <a:latin typeface="Times New Roman"/>
                <a:cs typeface="Times New Roman"/>
              </a:rPr>
              <a:t>t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d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at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ea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h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era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  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op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io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2212</Words>
  <Application>Microsoft Office PowerPoint</Application>
  <PresentationFormat>Custom</PresentationFormat>
  <Paragraphs>174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athil alezzi</dc:creator>
  <cp:lastModifiedBy>OSAMA CENTER</cp:lastModifiedBy>
  <cp:revision>2</cp:revision>
  <dcterms:modified xsi:type="dcterms:W3CDTF">2018-11-15T07:56:04Z</dcterms:modified>
</cp:coreProperties>
</file>